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theme/theme8.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1.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 id="2147484556" r:id="rId7"/>
    <p:sldMasterId id="2147483972" r:id="rId8"/>
    <p:sldMasterId id="2147484580" r:id="rId9"/>
    <p:sldMasterId id="2147484598" r:id="rId10"/>
    <p:sldMasterId id="2147484559" r:id="rId11"/>
    <p:sldMasterId id="2147483865" r:id="rId12"/>
    <p:sldMasterId id="2147483902" r:id="rId13"/>
    <p:sldMasterId id="2147484013" r:id="rId14"/>
    <p:sldMasterId id="2147484031" r:id="rId15"/>
  </p:sldMasterIdLst>
  <p:notesMasterIdLst>
    <p:notesMasterId r:id="rId38"/>
  </p:notesMasterIdLst>
  <p:handoutMasterIdLst>
    <p:handoutMasterId r:id="rId39"/>
  </p:handoutMasterIdLst>
  <p:sldIdLst>
    <p:sldId id="256" r:id="rId16"/>
    <p:sldId id="372" r:id="rId17"/>
    <p:sldId id="393" r:id="rId18"/>
    <p:sldId id="392" r:id="rId19"/>
    <p:sldId id="373" r:id="rId20"/>
    <p:sldId id="374" r:id="rId21"/>
    <p:sldId id="376" r:id="rId22"/>
    <p:sldId id="371" r:id="rId23"/>
    <p:sldId id="378" r:id="rId24"/>
    <p:sldId id="379" r:id="rId25"/>
    <p:sldId id="381" r:id="rId26"/>
    <p:sldId id="382" r:id="rId27"/>
    <p:sldId id="383" r:id="rId28"/>
    <p:sldId id="384" r:id="rId29"/>
    <p:sldId id="380" r:id="rId30"/>
    <p:sldId id="386" r:id="rId31"/>
    <p:sldId id="387" r:id="rId32"/>
    <p:sldId id="389" r:id="rId33"/>
    <p:sldId id="388" r:id="rId34"/>
    <p:sldId id="390" r:id="rId35"/>
    <p:sldId id="391" r:id="rId36"/>
    <p:sldId id="25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F853DD-A777-40B3-8436-EDFC9F287DB5}">
          <p14:sldIdLst>
            <p14:sldId id="256"/>
          </p14:sldIdLst>
        </p14:section>
        <p14:section name="WelcomeWTH" id="{2985D5B6-1373-4AD6-AF3A-28B49F5EC49A}">
          <p14:sldIdLst>
            <p14:sldId id="372"/>
            <p14:sldId id="393"/>
            <p14:sldId id="392"/>
            <p14:sldId id="373"/>
            <p14:sldId id="374"/>
            <p14:sldId id="376"/>
          </p14:sldIdLst>
        </p14:section>
        <p14:section name="Objectives" id="{C87EC83D-12D5-4CA6-BF81-CDE18639B410}">
          <p14:sldIdLst>
            <p14:sldId id="371"/>
            <p14:sldId id="378"/>
            <p14:sldId id="379"/>
          </p14:sldIdLst>
        </p14:section>
        <p14:section name="Architecture" id="{937C6917-C3BB-4DA0-8387-585E801D506D}">
          <p14:sldIdLst>
            <p14:sldId id="381"/>
            <p14:sldId id="382"/>
            <p14:sldId id="383"/>
            <p14:sldId id="384"/>
          </p14:sldIdLst>
        </p14:section>
        <p14:section name="Release Schedule" id="{03D666C2-FB5F-43FD-B489-61569E90057E}">
          <p14:sldIdLst>
            <p14:sldId id="380"/>
            <p14:sldId id="386"/>
            <p14:sldId id="387"/>
            <p14:sldId id="389"/>
            <p14:sldId id="388"/>
            <p14:sldId id="390"/>
            <p14:sldId id="391"/>
            <p14:sldId id="257"/>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4241"/>
    <a:srgbClr val="B4009E"/>
    <a:srgbClr val="0478D7"/>
    <a:srgbClr val="0359A0"/>
    <a:srgbClr val="95CFFF"/>
    <a:srgbClr val="797979"/>
    <a:srgbClr val="94D0FF"/>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B7439A-2C2A-49E3-9F4A-3E4749CE8FBA}" v="126" dt="2020-05-28T22:00:27.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0617" autoAdjust="0"/>
  </p:normalViewPr>
  <p:slideViewPr>
    <p:cSldViewPr snapToGrid="0">
      <p:cViewPr varScale="1">
        <p:scale>
          <a:sx n="94" d="100"/>
          <a:sy n="94" d="100"/>
        </p:scale>
        <p:origin x="126" y="12"/>
      </p:cViewPr>
      <p:guideLst>
        <p:guide orient="horz"/>
        <p:guide pos="384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handoutMaster" Target="handoutMasters/handoutMaster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5/29/2020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5/29/2020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2393869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kumimoji="0" lang="en-US" sz="12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kumimoji="0" lang="en-US" sz="1100" b="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343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F265E-D683-4788-A86A-AA493DD67977}" type="slidenum">
              <a:rPr lang="en-US" smtClean="0"/>
              <a:t>14</a:t>
            </a:fld>
            <a:endParaRPr lang="en-US"/>
          </a:p>
        </p:txBody>
      </p:sp>
    </p:spTree>
    <p:extLst>
      <p:ext uri="{BB962C8B-B14F-4D97-AF65-F5344CB8AC3E}">
        <p14:creationId xmlns:p14="http://schemas.microsoft.com/office/powerpoint/2010/main" val="3685946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15</a:t>
            </a:fld>
            <a:endParaRPr lang="en-US"/>
          </a:p>
        </p:txBody>
      </p:sp>
    </p:spTree>
    <p:extLst>
      <p:ext uri="{BB962C8B-B14F-4D97-AF65-F5344CB8AC3E}">
        <p14:creationId xmlns:p14="http://schemas.microsoft.com/office/powerpoint/2010/main" val="383152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1500199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What the Hack.  If you are not afraid of these animals or getting to close you are in the right place.  There are no fences or cages for our hack just our zookeepers (Coaches) who will guide you thru the Hack.  They are hear to help you learn and provide the right hints without giving away the answer.</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78232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want to work together in a team and not work alone.  These challenges are difficult and will require dividing up the work and learning from each other to escape this room.  Our audience are data engineers who are at level 200 who want to advance to level 300 or 400.</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2157350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hack you will be the master </a:t>
            </a:r>
            <a:r>
              <a:rPr lang="en-US" dirty="0" err="1"/>
              <a:t>zookeepr</a:t>
            </a:r>
            <a:r>
              <a:rPr lang="en-US" dirty="0"/>
              <a:t> who can keep all these animals of the Big Data Zoo in their cages and helping you scale your data workloads.</a:t>
            </a:r>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80868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313437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383152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383152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hack you will be the master </a:t>
            </a:r>
            <a:r>
              <a:rPr lang="en-US" dirty="0" err="1"/>
              <a:t>zookeepr</a:t>
            </a:r>
            <a:r>
              <a:rPr lang="en-US" dirty="0"/>
              <a:t> who can keep all these animals of the Big Data Zoo in their cages and helping you scale your data workloads.</a:t>
            </a:r>
          </a:p>
        </p:txBody>
      </p:sp>
      <p:sp>
        <p:nvSpPr>
          <p:cNvPr id="4" name="Slide Number Placeholder 3"/>
          <p:cNvSpPr>
            <a:spLocks noGrp="1"/>
          </p:cNvSpPr>
          <p:nvPr>
            <p:ph type="sldNum" sz="quarter" idx="5"/>
          </p:nvPr>
        </p:nvSpPr>
        <p:spPr/>
        <p:txBody>
          <a:bodyPr/>
          <a:lstStyle/>
          <a:p>
            <a:fld id="{CD493308-1CCD-4083-9427-1DD59259FBE4}" type="slidenum">
              <a:rPr lang="en-US" smtClean="0"/>
              <a:t>11</a:t>
            </a:fld>
            <a:endParaRPr lang="en-US"/>
          </a:p>
        </p:txBody>
      </p:sp>
    </p:spTree>
    <p:extLst>
      <p:ext uri="{BB962C8B-B14F-4D97-AF65-F5344CB8AC3E}">
        <p14:creationId xmlns:p14="http://schemas.microsoft.com/office/powerpoint/2010/main" val="4283595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tif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tif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5.xml"/><Relationship Id="rId4" Type="http://schemas.openxmlformats.org/officeDocument/2006/relationships/image" Target="../media/image38.jp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5.xml"/><Relationship Id="rId4" Type="http://schemas.openxmlformats.org/officeDocument/2006/relationships/image" Target="../media/image38.jp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14.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Master" Target="../slideMasters/slideMaster9.xml"/><Relationship Id="rId4" Type="http://schemas.openxmlformats.org/officeDocument/2006/relationships/image" Target="../media/image49.jp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2449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17291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1149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4145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45859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268119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364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57185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7498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09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40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4895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289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16949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Announc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5772B3-B89E-4D39-8194-3FDB885F3398}"/>
              </a:ext>
            </a:extLst>
          </p:cNvPr>
          <p:cNvSpPr/>
          <p:nvPr userDrawn="1"/>
        </p:nvSpPr>
        <p:spPr bwMode="auto">
          <a:xfrm>
            <a:off x="0" y="-6820"/>
            <a:ext cx="12192000" cy="24029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48AD57E-5133-456E-9905-F5EAB9BCAEB2}"/>
              </a:ext>
            </a:extLst>
          </p:cNvPr>
          <p:cNvSpPr/>
          <p:nvPr userDrawn="1"/>
        </p:nvSpPr>
        <p:spPr>
          <a:xfrm>
            <a:off x="3196809" y="733005"/>
            <a:ext cx="5798382" cy="923330"/>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pPr algn="ctr"/>
            <a:r>
              <a:rPr lang="en-US" sz="54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rPr>
              <a:t>ANNOUNCING</a:t>
            </a:r>
            <a:endParaRPr lang="en-US" sz="60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4484387" y="2143531"/>
            <a:ext cx="3223225" cy="430887"/>
          </a:xfrm>
          <a:solidFill>
            <a:schemeClr val="accent4"/>
          </a:solidFill>
        </p:spPr>
        <p:txBody>
          <a:bodyPr vert="horz" wrap="square" lIns="0" tIns="91440" rIns="0" bIns="9144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b="1" kern="1200" cap="all" spc="300" baseline="0" dirty="0">
                <a:solidFill>
                  <a:schemeClr val="accent3"/>
                </a:solidFill>
                <a:latin typeface="+mn-lt"/>
                <a:ea typeface="+mn-ea"/>
                <a:cs typeface="Segoe UI" panose="020B0502040204020203" pitchFamily="34" charset="0"/>
              </a:defRPr>
            </a:lvl1pPr>
          </a:lstStyle>
          <a:p>
            <a:pPr marL="342900" lvl="0" indent="-342900" algn="ctr">
              <a:spcBef>
                <a:spcPts val="0"/>
              </a:spcBef>
            </a:pPr>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884972" y="3258222"/>
            <a:ext cx="10422053" cy="677108"/>
          </a:xfrm>
        </p:spPr>
        <p:txBody>
          <a:bodyPr wrap="square" anchor="t" anchorCtr="0">
            <a:spAutoFit/>
          </a:bodyPr>
          <a:lstStyle>
            <a:lvl1pPr algn="ctr">
              <a:defRPr sz="4400"/>
            </a:lvl1pPr>
          </a:lstStyle>
          <a:p>
            <a:r>
              <a:rPr lang="en-US"/>
              <a:t>Title</a:t>
            </a:r>
          </a:p>
        </p:txBody>
      </p:sp>
    </p:spTree>
    <p:extLst>
      <p:ext uri="{BB962C8B-B14F-4D97-AF65-F5344CB8AC3E}">
        <p14:creationId xmlns:p14="http://schemas.microsoft.com/office/powerpoint/2010/main" val="1842017377"/>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6" name="Rectangle 15"/>
          <p:cNvSpPr/>
          <p:nvPr userDrawn="1"/>
        </p:nvSpPr>
        <p:spPr>
          <a:xfrm>
            <a:off x="0" y="0"/>
            <a:ext cx="12192000" cy="5600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2" name="Title 1"/>
          <p:cNvSpPr>
            <a:spLocks noGrp="1"/>
          </p:cNvSpPr>
          <p:nvPr>
            <p:ph type="ctrTitle" hasCustomPrompt="1"/>
          </p:nvPr>
        </p:nvSpPr>
        <p:spPr>
          <a:xfrm>
            <a:off x="1524000" y="2586633"/>
            <a:ext cx="9144000" cy="923330"/>
          </a:xfrm>
          <a:prstGeom prst="rect">
            <a:avLst/>
          </a:prstGeom>
        </p:spPr>
        <p:txBody>
          <a:bodyPr anchor="b"/>
          <a:lstStyle>
            <a:lvl1pPr algn="ctr">
              <a:defRPr sz="6000">
                <a:solidFill>
                  <a:schemeClr val="bg1"/>
                </a:solidFill>
              </a:defRPr>
            </a:lvl1pPr>
          </a:lstStyle>
          <a:p>
            <a:r>
              <a:rPr lang="en-US" dirty="0"/>
              <a:t>Title</a:t>
            </a:r>
          </a:p>
        </p:txBody>
      </p:sp>
      <p:sp>
        <p:nvSpPr>
          <p:cNvPr id="3" name="Subtitle 2"/>
          <p:cNvSpPr>
            <a:spLocks noGrp="1"/>
          </p:cNvSpPr>
          <p:nvPr>
            <p:ph type="subTitle" idx="1" hasCustomPrompt="1"/>
          </p:nvPr>
        </p:nvSpPr>
        <p:spPr>
          <a:xfrm>
            <a:off x="1524000" y="3602037"/>
            <a:ext cx="9144000" cy="1030288"/>
          </a:xfrm>
          <a:prstGeom prst="rect">
            <a:avLst/>
          </a:prstGeom>
        </p:spPr>
        <p:txBody>
          <a:bodyPr lIns="0" tIns="0" rIns="0" bIns="0">
            <a:normAutofit/>
          </a:bodyPr>
          <a:lstStyle>
            <a:lvl1pPr marL="0" indent="0" algn="ctr">
              <a:buNone/>
              <a:defRPr sz="37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Subtitle</a:t>
            </a:r>
          </a:p>
        </p:txBody>
      </p:sp>
      <p:sp>
        <p:nvSpPr>
          <p:cNvPr id="13" name="Text Placeholder 12"/>
          <p:cNvSpPr>
            <a:spLocks noGrp="1"/>
          </p:cNvSpPr>
          <p:nvPr>
            <p:ph type="body" sz="quarter" idx="10" hasCustomPrompt="1"/>
          </p:nvPr>
        </p:nvSpPr>
        <p:spPr>
          <a:xfrm>
            <a:off x="1524000" y="4724401"/>
            <a:ext cx="9144000" cy="876300"/>
          </a:xfrm>
        </p:spPr>
        <p:txBody>
          <a:bodyPr>
            <a:normAutofit/>
          </a:bodyPr>
          <a:lstStyle>
            <a:lvl1pPr algn="ctr">
              <a:defRPr sz="1467"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Presenter</a:t>
            </a:r>
          </a:p>
          <a:p>
            <a:pPr lvl="0"/>
            <a:r>
              <a:rPr lang="en-US" dirty="0"/>
              <a:t>Month, DD, YYYY</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7117" y="131587"/>
            <a:ext cx="929827" cy="929827"/>
          </a:xfrm>
          <a:prstGeom prst="rect">
            <a:avLst/>
          </a:prstGeom>
        </p:spPr>
      </p:pic>
      <p:sp>
        <p:nvSpPr>
          <p:cNvPr id="10" name="TextBox 9"/>
          <p:cNvSpPr txBox="1"/>
          <p:nvPr userDrawn="1"/>
        </p:nvSpPr>
        <p:spPr>
          <a:xfrm>
            <a:off x="838201" y="6198259"/>
            <a:ext cx="2806567" cy="205121"/>
          </a:xfrm>
          <a:prstGeom prst="rect">
            <a:avLst/>
          </a:prstGeom>
          <a:noFill/>
        </p:spPr>
        <p:txBody>
          <a:bodyPr wrap="square" lIns="0" tIns="0" rIns="0" bIns="0" rtlCol="0">
            <a:spAutoFit/>
          </a:bodyPr>
          <a:lstStyle/>
          <a:p>
            <a:pPr algn="l"/>
            <a:r>
              <a:rPr lang="en-US" sz="1333" b="0" i="0" dirty="0">
                <a:solidFill>
                  <a:schemeClr val="accent6"/>
                </a:solidFill>
                <a:latin typeface="+mn-lt"/>
              </a:rPr>
              <a:t>Member of Walgreens Boots Alliance</a:t>
            </a:r>
          </a:p>
        </p:txBody>
      </p:sp>
      <p:sp>
        <p:nvSpPr>
          <p:cNvPr id="11" name="Picture Placeholder 4"/>
          <p:cNvSpPr>
            <a:spLocks noGrp="1"/>
          </p:cNvSpPr>
          <p:nvPr>
            <p:ph type="pic" sz="quarter" idx="11" hasCustomPrompt="1"/>
          </p:nvPr>
        </p:nvSpPr>
        <p:spPr>
          <a:xfrm>
            <a:off x="4546600" y="5777958"/>
            <a:ext cx="3098800" cy="783884"/>
          </a:xfrm>
        </p:spPr>
        <p:txBody>
          <a:bodyPr lIns="91440" tIns="91440" rIns="0">
            <a:normAutofit/>
          </a:bodyPr>
          <a:lstStyle>
            <a:lvl1pPr>
              <a:defRPr sz="1600">
                <a:solidFill>
                  <a:schemeClr val="bg1">
                    <a:lumMod val="75000"/>
                  </a:schemeClr>
                </a:solidFill>
              </a:defRPr>
            </a:lvl1pPr>
          </a:lstStyle>
          <a:p>
            <a:r>
              <a:rPr lang="en-US" dirty="0"/>
              <a:t>Cobranded logo</a:t>
            </a:r>
          </a:p>
        </p:txBody>
      </p:sp>
      <p:sp>
        <p:nvSpPr>
          <p:cNvPr id="15" name="Footer Placeholder 4"/>
          <p:cNvSpPr>
            <a:spLocks noGrp="1"/>
          </p:cNvSpPr>
          <p:nvPr>
            <p:ph type="ftr" sz="quarter" idx="3"/>
          </p:nvPr>
        </p:nvSpPr>
        <p:spPr>
          <a:xfrm>
            <a:off x="838201" y="6396569"/>
            <a:ext cx="2823913" cy="165273"/>
          </a:xfrm>
          <a:prstGeom prst="rect">
            <a:avLst/>
          </a:prstGeom>
        </p:spPr>
        <p:txBody>
          <a:bodyPr vert="horz" wrap="square" lIns="0" tIns="0" rIns="0" bIns="0" rtlCol="0" anchor="b" anchorCtr="0"/>
          <a:lstStyle>
            <a:lvl1pPr algn="l">
              <a:defRPr sz="1067">
                <a:solidFill>
                  <a:schemeClr val="accent6"/>
                </a:solidFill>
              </a:defRPr>
            </a:lvl1pPr>
          </a:lstStyle>
          <a:p>
            <a:r>
              <a:rPr lang="en-US"/>
              <a:t>©2017 Walgreen Co. All rights reserved.</a:t>
            </a:r>
            <a:endParaRPr lang="en-US"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82026" y="6310539"/>
            <a:ext cx="2771775" cy="344788"/>
          </a:xfrm>
          <a:prstGeom prst="rect">
            <a:avLst/>
          </a:prstGeom>
        </p:spPr>
      </p:pic>
    </p:spTree>
    <p:extLst>
      <p:ext uri="{BB962C8B-B14F-4D97-AF65-F5344CB8AC3E}">
        <p14:creationId xmlns:p14="http://schemas.microsoft.com/office/powerpoint/2010/main" val="10620283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Horizontal Image">
    <p:spTree>
      <p:nvGrpSpPr>
        <p:cNvPr id="1" name=""/>
        <p:cNvGrpSpPr/>
        <p:nvPr/>
      </p:nvGrpSpPr>
      <p:grpSpPr>
        <a:xfrm>
          <a:off x="0" y="0"/>
          <a:ext cx="0" cy="0"/>
          <a:chOff x="0" y="0"/>
          <a:chExt cx="0" cy="0"/>
        </a:xfrm>
      </p:grpSpPr>
      <p:sp>
        <p:nvSpPr>
          <p:cNvPr id="4" name="Rectangle 3"/>
          <p:cNvSpPr/>
          <p:nvPr userDrawn="1"/>
        </p:nvSpPr>
        <p:spPr>
          <a:xfrm>
            <a:off x="0" y="4222595"/>
            <a:ext cx="12192000" cy="26354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5" name="Picture Placeholder 6"/>
          <p:cNvSpPr>
            <a:spLocks noGrp="1"/>
          </p:cNvSpPr>
          <p:nvPr>
            <p:ph type="pic" sz="quarter" idx="11" hasCustomPrompt="1"/>
          </p:nvPr>
        </p:nvSpPr>
        <p:spPr>
          <a:xfrm>
            <a:off x="0" y="-1"/>
            <a:ext cx="12192000" cy="430887"/>
          </a:xfrm>
          <a:prstGeom prst="rect">
            <a:avLst/>
          </a:prstGeom>
          <a:ln>
            <a:noFill/>
          </a:ln>
        </p:spPr>
        <p:txBody>
          <a:bodyPr lIns="182880" tIns="182880" rIns="182880" bIns="0"/>
          <a:lstStyle>
            <a:lvl1pPr marL="0" indent="0">
              <a:buNone/>
              <a:defRPr sz="1600" baseline="0">
                <a:solidFill>
                  <a:schemeClr val="bg1">
                    <a:lumMod val="75000"/>
                  </a:schemeClr>
                </a:solidFill>
              </a:defRPr>
            </a:lvl1pPr>
          </a:lstStyle>
          <a:p>
            <a:r>
              <a:rPr lang="en-US" dirty="0"/>
              <a:t>Click icon to add picture</a:t>
            </a:r>
          </a:p>
        </p:txBody>
      </p:sp>
      <p:sp>
        <p:nvSpPr>
          <p:cNvPr id="8" name="Footer Placeholder 1"/>
          <p:cNvSpPr txBox="1">
            <a:spLocks/>
          </p:cNvSpPr>
          <p:nvPr userDrawn="1"/>
        </p:nvSpPr>
        <p:spPr>
          <a:xfrm>
            <a:off x="11436347" y="6345486"/>
            <a:ext cx="462624" cy="265284"/>
          </a:xfrm>
          <a:prstGeom prst="rect">
            <a:avLst/>
          </a:prstGeom>
        </p:spPr>
        <p:txBody>
          <a:bodyPr vert="horz" lIns="0" tIns="0" rIns="0" bIns="0" rtlCol="0" anchor="ctr"/>
          <a:lstStyle>
            <a:defPPr>
              <a:defRPr lang="en-US"/>
            </a:defPPr>
            <a:lvl1pPr marL="0" marR="0" indent="0" algn="l" defTabSz="914400" rtl="0" eaLnBrk="1" fontAlgn="base" latinLnBrk="0" hangingPunct="1">
              <a:lnSpc>
                <a:spcPct val="120000"/>
              </a:lnSpc>
              <a:spcBef>
                <a:spcPct val="20000"/>
              </a:spcBef>
              <a:spcAft>
                <a:spcPct val="0"/>
              </a:spcAft>
              <a:buClrTx/>
              <a:buSzTx/>
              <a:buFontTx/>
              <a:buNone/>
              <a:tabLst/>
              <a:defRPr sz="900" b="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E99569F5-4451-5B41-8B90-4901AF4DBD73}" type="slidenum">
              <a:rPr lang="en-US" sz="1200" smtClean="0">
                <a:solidFill>
                  <a:schemeClr val="bg1"/>
                </a:solidFill>
                <a:latin typeface="+mj-lt"/>
              </a:rPr>
              <a:t>‹#›</a:t>
            </a:fld>
            <a:endParaRPr lang="en-US" sz="1200" dirty="0">
              <a:solidFill>
                <a:schemeClr val="bg1"/>
              </a:solidFill>
              <a:latin typeface="+mj-lt"/>
            </a:endParaRPr>
          </a:p>
        </p:txBody>
      </p:sp>
      <p:sp>
        <p:nvSpPr>
          <p:cNvPr id="9" name="Text Placeholder 11"/>
          <p:cNvSpPr>
            <a:spLocks noGrp="1"/>
          </p:cNvSpPr>
          <p:nvPr>
            <p:ph type="body" sz="quarter" idx="14" hasCustomPrompt="1"/>
          </p:nvPr>
        </p:nvSpPr>
        <p:spPr>
          <a:xfrm>
            <a:off x="850900" y="4569884"/>
            <a:ext cx="10490200" cy="1443331"/>
          </a:xfrm>
        </p:spPr>
        <p:txBody>
          <a:bodyPr>
            <a:noAutofit/>
          </a:bodyPr>
          <a:lstStyle>
            <a:lvl1pPr>
              <a:spcAft>
                <a:spcPts val="0"/>
              </a:spcAft>
              <a:defRPr sz="3200" baseline="0">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Insert headline text</a:t>
            </a:r>
          </a:p>
        </p:txBody>
      </p:sp>
      <p:sp>
        <p:nvSpPr>
          <p:cNvPr id="6" name="Footer Placeholder 4"/>
          <p:cNvSpPr>
            <a:spLocks noGrp="1"/>
          </p:cNvSpPr>
          <p:nvPr>
            <p:ph type="ftr" sz="quarter" idx="3"/>
          </p:nvPr>
        </p:nvSpPr>
        <p:spPr>
          <a:xfrm>
            <a:off x="838201" y="6402819"/>
            <a:ext cx="5810249" cy="159023"/>
          </a:xfrm>
          <a:prstGeom prst="rect">
            <a:avLst/>
          </a:prstGeom>
        </p:spPr>
        <p:txBody>
          <a:bodyPr vert="horz" wrap="square" lIns="0" tIns="0" rIns="0" bIns="0" rtlCol="0" anchor="b" anchorCtr="0"/>
          <a:lstStyle>
            <a:lvl1pPr algn="l" defTabSz="0">
              <a:tabLst>
                <a:tab pos="0" algn="l"/>
              </a:tabLst>
              <a:defRPr sz="1067">
                <a:solidFill>
                  <a:schemeClr val="bg1"/>
                </a:solidFill>
              </a:defRPr>
            </a:lvl1pPr>
          </a:lstStyle>
          <a:p>
            <a:r>
              <a:rPr lang="en-US"/>
              <a:t>©2017 Walgreen Co. All rights reserved.</a:t>
            </a:r>
            <a:endParaRPr lang="en-US" dirty="0"/>
          </a:p>
        </p:txBody>
      </p:sp>
    </p:spTree>
    <p:extLst>
      <p:ext uri="{BB962C8B-B14F-4D97-AF65-F5344CB8AC3E}">
        <p14:creationId xmlns:p14="http://schemas.microsoft.com/office/powerpoint/2010/main" val="428400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py">
    <p:spTree>
      <p:nvGrpSpPr>
        <p:cNvPr id="1" name=""/>
        <p:cNvGrpSpPr/>
        <p:nvPr/>
      </p:nvGrpSpPr>
      <p:grpSpPr>
        <a:xfrm>
          <a:off x="0" y="0"/>
          <a:ext cx="0" cy="0"/>
          <a:chOff x="0" y="0"/>
          <a:chExt cx="0" cy="0"/>
        </a:xfrm>
      </p:grpSpPr>
      <p:sp>
        <p:nvSpPr>
          <p:cNvPr id="6" name="Rectangle 5"/>
          <p:cNvSpPr/>
          <p:nvPr userDrawn="1"/>
        </p:nvSpPr>
        <p:spPr>
          <a:xfrm>
            <a:off x="0" y="-1"/>
            <a:ext cx="12192000" cy="1219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 name="Title 1"/>
          <p:cNvSpPr>
            <a:spLocks noGrp="1"/>
          </p:cNvSpPr>
          <p:nvPr>
            <p:ph type="title" hasCustomPrompt="1"/>
          </p:nvPr>
        </p:nvSpPr>
        <p:spPr>
          <a:xfrm>
            <a:off x="838200" y="290409"/>
            <a:ext cx="10515600" cy="928792"/>
          </a:xfrm>
        </p:spPr>
        <p:txBody>
          <a:bodyPr wrap="square">
            <a:normAutofit/>
          </a:bodyPr>
          <a:lstStyle>
            <a:lvl1pPr>
              <a:defRPr sz="3200">
                <a:solidFill>
                  <a:schemeClr val="bg1"/>
                </a:solidFill>
              </a:defRPr>
            </a:lvl1pPr>
          </a:lstStyle>
          <a:p>
            <a:r>
              <a:rPr lang="en-US" dirty="0"/>
              <a:t>Headline option A</a:t>
            </a:r>
          </a:p>
        </p:txBody>
      </p:sp>
      <p:sp>
        <p:nvSpPr>
          <p:cNvPr id="13" name="Text Placeholder 2"/>
          <p:cNvSpPr>
            <a:spLocks noGrp="1"/>
          </p:cNvSpPr>
          <p:nvPr>
            <p:ph type="body" sz="quarter" idx="11" hasCustomPrompt="1"/>
          </p:nvPr>
        </p:nvSpPr>
        <p:spPr>
          <a:xfrm>
            <a:off x="838201" y="5994400"/>
            <a:ext cx="5810249" cy="372533"/>
          </a:xfrm>
        </p:spPr>
        <p:txBody>
          <a:bodyPr wrap="square" anchor="b" anchorCtr="0">
            <a:noAutofit/>
          </a:bodyPr>
          <a:lstStyle>
            <a:lvl1pPr>
              <a:defRPr sz="1333"/>
            </a:lvl1pPr>
          </a:lstStyle>
          <a:p>
            <a:pPr lvl="0"/>
            <a:r>
              <a:rPr lang="en-US" dirty="0"/>
              <a:t>Insert source or footnote.</a:t>
            </a:r>
          </a:p>
        </p:txBody>
      </p:sp>
      <p:sp>
        <p:nvSpPr>
          <p:cNvPr id="19" name="Text Placeholder 1"/>
          <p:cNvSpPr>
            <a:spLocks noGrp="1"/>
          </p:cNvSpPr>
          <p:nvPr>
            <p:ph idx="1" hasCustomPrompt="1"/>
          </p:nvPr>
        </p:nvSpPr>
        <p:spPr>
          <a:xfrm>
            <a:off x="838200" y="1377796"/>
            <a:ext cx="10515600" cy="4410923"/>
          </a:xfrm>
          <a:prstGeom prst="rect">
            <a:avLst/>
          </a:prstGeom>
        </p:spPr>
        <p:txBody>
          <a:bodyPr vert="horz" lIns="0" tIns="0" rIns="0" bIns="0" rtlCol="0">
            <a:normAutofit/>
          </a:bodyPr>
          <a:lstStyle>
            <a:lvl1pPr marL="0" marR="0" indent="0" algn="l" defTabSz="914377" rtl="0" eaLnBrk="1" fontAlgn="auto" latinLnBrk="0" hangingPunct="1">
              <a:lnSpc>
                <a:spcPct val="100000"/>
              </a:lnSpc>
              <a:spcBef>
                <a:spcPts val="0"/>
              </a:spcBef>
              <a:spcAft>
                <a:spcPts val="800"/>
              </a:spcAft>
              <a:buClrTx/>
              <a:buSzTx/>
              <a:buFont typeface="Arial" charset="0"/>
              <a:buNone/>
              <a:tabLst/>
              <a:defRPr>
                <a:solidFill>
                  <a:schemeClr val="accent6"/>
                </a:solidFill>
              </a:defRPr>
            </a:lvl1pPr>
            <a:lvl2pPr marL="685783" marR="0" indent="-228594"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a:solidFill>
                  <a:schemeClr val="accent6"/>
                </a:solidFill>
              </a:defRPr>
            </a:lvl2pPr>
            <a:lvl3pPr marL="1142971" marR="0" indent="-228594" algn="l" defTabSz="914377" rtl="0" eaLnBrk="1" fontAlgn="auto" latinLnBrk="0" hangingPunct="1">
              <a:lnSpc>
                <a:spcPct val="100000"/>
              </a:lnSpc>
              <a:spcBef>
                <a:spcPts val="500"/>
              </a:spcBef>
              <a:spcAft>
                <a:spcPts val="0"/>
              </a:spcAft>
              <a:buClrTx/>
              <a:buSzTx/>
              <a:buFont typeface=".AppleSystemUIFont" charset="-120"/>
              <a:buChar char="‑"/>
              <a:tabLst/>
              <a:defRPr>
                <a:solidFill>
                  <a:schemeClr val="accent6"/>
                </a:solidFill>
              </a:defRPr>
            </a:lvl3pPr>
            <a:lvl4pPr marL="1600160" marR="0" indent="-228594" algn="l" defTabSz="914377" rtl="0" eaLnBrk="1" fontAlgn="auto" latinLnBrk="0" hangingPunct="1">
              <a:lnSpc>
                <a:spcPct val="100000"/>
              </a:lnSpc>
              <a:spcBef>
                <a:spcPts val="500"/>
              </a:spcBef>
              <a:spcAft>
                <a:spcPts val="0"/>
              </a:spcAft>
              <a:buClrTx/>
              <a:buSzTx/>
              <a:buFont typeface="Arial" charset="0"/>
              <a:buChar char="•"/>
              <a:tabLst/>
              <a:defRPr>
                <a:solidFill>
                  <a:schemeClr val="accent6"/>
                </a:solidFill>
              </a:defRPr>
            </a:lvl4pPr>
            <a:lvl5pPr marL="2057349" marR="0" indent="-228594" algn="l" defTabSz="914377" rtl="0" eaLnBrk="1" fontAlgn="auto" latinLnBrk="0" hangingPunct="1">
              <a:lnSpc>
                <a:spcPct val="100000"/>
              </a:lnSpc>
              <a:spcBef>
                <a:spcPts val="500"/>
              </a:spcBef>
              <a:spcAft>
                <a:spcPts val="0"/>
              </a:spcAft>
              <a:buClrTx/>
              <a:buSzTx/>
              <a:buFont typeface=".AppleSystemUIFont" charset="-120"/>
              <a:buChar char="‑"/>
              <a:tabLst/>
              <a:defRPr>
                <a:solidFill>
                  <a:schemeClr val="accent6"/>
                </a:solidFill>
              </a:defRPr>
            </a:lvl5pPr>
          </a:lstStyle>
          <a:p>
            <a:pPr marL="0" marR="0" lvl="0" indent="0" algn="l" defTabSz="914377" rtl="0" eaLnBrk="1" fontAlgn="auto" latinLnBrk="0" hangingPunct="1">
              <a:lnSpc>
                <a:spcPct val="100000"/>
              </a:lnSpc>
              <a:spcBef>
                <a:spcPts val="0"/>
              </a:spcBef>
              <a:spcAft>
                <a:spcPts val="800"/>
              </a:spcAft>
              <a:buClrTx/>
              <a:buSzTx/>
              <a:buFont typeface="Arial" charset="0"/>
              <a:buNone/>
              <a:tabLst/>
              <a:defRPr/>
            </a:pPr>
            <a:r>
              <a:rPr kumimoji="0" lang="en-US" sz="2133" b="0" i="0" u="none" strike="noStrike" kern="1200" cap="none" spc="0" normalizeH="0" baseline="0" noProof="0" dirty="0">
                <a:ln>
                  <a:noFill/>
                </a:ln>
                <a:solidFill>
                  <a:srgbClr val="404040"/>
                </a:solidFill>
                <a:effectLst/>
                <a:uLnTx/>
                <a:uFillTx/>
                <a:latin typeface="+mn-lt"/>
                <a:ea typeface="+mn-ea"/>
                <a:cs typeface="+mn-cs"/>
              </a:rPr>
              <a:t>Click to edit Master text styles</a:t>
            </a:r>
          </a:p>
          <a:p>
            <a:pPr marL="685783" marR="0" lvl="1" indent="-228594" algn="l" defTabSz="914377"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Second level</a:t>
            </a:r>
          </a:p>
          <a:p>
            <a:pPr marL="1142971" marR="0" lvl="2" indent="-228594" algn="l" defTabSz="914377" rtl="0" eaLnBrk="1" fontAlgn="auto" latinLnBrk="0" hangingPunct="1">
              <a:lnSpc>
                <a:spcPct val="100000"/>
              </a:lnSpc>
              <a:spcBef>
                <a:spcPts val="500"/>
              </a:spcBef>
              <a:spcAft>
                <a:spcPts val="0"/>
              </a:spcAft>
              <a:buClrTx/>
              <a:buSzTx/>
              <a:buFont typeface=".AppleSystemUIFont" charset="-12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Third level</a:t>
            </a:r>
          </a:p>
          <a:p>
            <a:pPr marL="1600160" marR="0" lvl="3" indent="-228594" algn="l" defTabSz="914377" rtl="0" eaLnBrk="1" fontAlgn="auto" latinLnBrk="0" hangingPunct="1">
              <a:lnSpc>
                <a:spcPct val="100000"/>
              </a:lnSpc>
              <a:spcBef>
                <a:spcPts val="500"/>
              </a:spcBef>
              <a:spcAft>
                <a:spcPts val="0"/>
              </a:spcAft>
              <a:buClrTx/>
              <a:buSzTx/>
              <a:buFont typeface="Arial" charset="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Fourth level</a:t>
            </a:r>
          </a:p>
          <a:p>
            <a:pPr marL="2057349" marR="0" lvl="4" indent="-228594" algn="l" defTabSz="914377" rtl="0" eaLnBrk="1" fontAlgn="auto" latinLnBrk="0" hangingPunct="1">
              <a:lnSpc>
                <a:spcPct val="100000"/>
              </a:lnSpc>
              <a:spcBef>
                <a:spcPts val="500"/>
              </a:spcBef>
              <a:spcAft>
                <a:spcPts val="0"/>
              </a:spcAft>
              <a:buClrTx/>
              <a:buSzTx/>
              <a:buFont typeface=".AppleSystemUIFont" charset="-120"/>
              <a:buChar char="‑"/>
              <a:tabLst/>
              <a:defRPr/>
            </a:pPr>
            <a:r>
              <a:rPr kumimoji="0" lang="en-US" sz="1867" b="0" i="0" u="none" strike="noStrike" kern="1200" cap="none" spc="0" normalizeH="0" baseline="0" noProof="0" dirty="0">
                <a:ln>
                  <a:noFill/>
                </a:ln>
                <a:solidFill>
                  <a:srgbClr val="404040"/>
                </a:solidFill>
                <a:effectLst/>
                <a:uLnTx/>
                <a:uFillTx/>
                <a:latin typeface="+mn-lt"/>
                <a:ea typeface="+mn-ea"/>
                <a:cs typeface="+mn-cs"/>
              </a:rPr>
              <a:t>Fifth level</a:t>
            </a:r>
          </a:p>
        </p:txBody>
      </p:sp>
      <p:sp>
        <p:nvSpPr>
          <p:cNvPr id="10" name="Footer Placeholder 4"/>
          <p:cNvSpPr>
            <a:spLocks noGrp="1"/>
          </p:cNvSpPr>
          <p:nvPr>
            <p:ph type="ftr" sz="quarter" idx="3"/>
          </p:nvPr>
        </p:nvSpPr>
        <p:spPr>
          <a:xfrm>
            <a:off x="838201" y="6402819"/>
            <a:ext cx="5810249" cy="159023"/>
          </a:xfrm>
          <a:prstGeom prst="rect">
            <a:avLst/>
          </a:prstGeom>
        </p:spPr>
        <p:txBody>
          <a:bodyPr vert="horz" wrap="square" lIns="0" tIns="0" rIns="0" bIns="0" rtlCol="0" anchor="b" anchorCtr="0"/>
          <a:lstStyle>
            <a:lvl1pPr algn="l" defTabSz="0">
              <a:tabLst>
                <a:tab pos="0" algn="l"/>
              </a:tabLst>
              <a:defRPr sz="1067">
                <a:solidFill>
                  <a:schemeClr val="accent6"/>
                </a:solidFill>
              </a:defRPr>
            </a:lvl1pPr>
          </a:lstStyle>
          <a:p>
            <a:r>
              <a:rPr lang="en-US"/>
              <a:t>©2017 Walgreen Co. All rights reserved.</a:t>
            </a:r>
            <a:endParaRPr lang="en-US" dirty="0"/>
          </a:p>
        </p:txBody>
      </p:sp>
    </p:spTree>
    <p:extLst>
      <p:ext uri="{BB962C8B-B14F-4D97-AF65-F5344CB8AC3E}">
        <p14:creationId xmlns:p14="http://schemas.microsoft.com/office/powerpoint/2010/main" val="35131618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p:cNvSpPr/>
          <p:nvPr userDrawn="1"/>
        </p:nvSpPr>
        <p:spPr>
          <a:xfrm>
            <a:off x="0" y="-1"/>
            <a:ext cx="12192000" cy="1219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 name="Title 1"/>
          <p:cNvSpPr>
            <a:spLocks noGrp="1"/>
          </p:cNvSpPr>
          <p:nvPr>
            <p:ph type="title" hasCustomPrompt="1"/>
          </p:nvPr>
        </p:nvSpPr>
        <p:spPr>
          <a:xfrm>
            <a:off x="838200" y="290409"/>
            <a:ext cx="10515600" cy="928792"/>
          </a:xfrm>
        </p:spPr>
        <p:txBody>
          <a:bodyPr wrap="square">
            <a:normAutofit/>
          </a:bodyPr>
          <a:lstStyle>
            <a:lvl1pPr>
              <a:defRPr sz="3200">
                <a:solidFill>
                  <a:schemeClr val="bg1"/>
                </a:solidFill>
              </a:defRPr>
            </a:lvl1pPr>
          </a:lstStyle>
          <a:p>
            <a:r>
              <a:rPr lang="en-US" dirty="0"/>
              <a:t>Click to add title</a:t>
            </a:r>
          </a:p>
        </p:txBody>
      </p:sp>
      <p:sp>
        <p:nvSpPr>
          <p:cNvPr id="11" name="Content Placeholder 3"/>
          <p:cNvSpPr>
            <a:spLocks noGrp="1"/>
          </p:cNvSpPr>
          <p:nvPr>
            <p:ph sz="quarter" idx="12" hasCustomPrompt="1"/>
          </p:nvPr>
        </p:nvSpPr>
        <p:spPr>
          <a:xfrm>
            <a:off x="838200" y="1377797"/>
            <a:ext cx="10515600" cy="4421697"/>
          </a:xfrm>
        </p:spPr>
        <p:txBody>
          <a:bodyPr lIns="91440" tIns="91440" rIns="91440">
            <a:normAutofit/>
          </a:bodyPr>
          <a:lstStyle>
            <a:lvl1pPr>
              <a:defRPr sz="1600">
                <a:solidFill>
                  <a:schemeClr val="accent6">
                    <a:lumMod val="40000"/>
                    <a:lumOff val="60000"/>
                  </a:schemeClr>
                </a:solidFill>
              </a:defRPr>
            </a:lvl1pPr>
          </a:lstStyle>
          <a:p>
            <a:pPr lvl="0"/>
            <a:r>
              <a:rPr lang="en-US" noProof="0" dirty="0"/>
              <a:t>Click icons to add graphics</a:t>
            </a:r>
          </a:p>
        </p:txBody>
      </p:sp>
      <p:sp>
        <p:nvSpPr>
          <p:cNvPr id="9" name="Text Placeholder 2"/>
          <p:cNvSpPr>
            <a:spLocks noGrp="1"/>
          </p:cNvSpPr>
          <p:nvPr>
            <p:ph type="body" sz="quarter" idx="11" hasCustomPrompt="1"/>
          </p:nvPr>
        </p:nvSpPr>
        <p:spPr>
          <a:xfrm>
            <a:off x="838201" y="5994400"/>
            <a:ext cx="5810249" cy="372533"/>
          </a:xfrm>
        </p:spPr>
        <p:txBody>
          <a:bodyPr wrap="square" anchor="b" anchorCtr="0">
            <a:noAutofit/>
          </a:bodyPr>
          <a:lstStyle>
            <a:lvl1pPr>
              <a:defRPr sz="1333"/>
            </a:lvl1pPr>
          </a:lstStyle>
          <a:p>
            <a:pPr lvl="0"/>
            <a:r>
              <a:rPr lang="en-US" dirty="0"/>
              <a:t>Insert source or footnote.</a:t>
            </a:r>
          </a:p>
        </p:txBody>
      </p:sp>
      <p:sp>
        <p:nvSpPr>
          <p:cNvPr id="10" name="Footer Placeholder 4"/>
          <p:cNvSpPr>
            <a:spLocks noGrp="1"/>
          </p:cNvSpPr>
          <p:nvPr>
            <p:ph type="ftr" sz="quarter" idx="3"/>
          </p:nvPr>
        </p:nvSpPr>
        <p:spPr>
          <a:xfrm>
            <a:off x="838201" y="6402819"/>
            <a:ext cx="5810249" cy="159023"/>
          </a:xfrm>
          <a:prstGeom prst="rect">
            <a:avLst/>
          </a:prstGeom>
        </p:spPr>
        <p:txBody>
          <a:bodyPr vert="horz" wrap="square" lIns="0" tIns="0" rIns="0" bIns="0" rtlCol="0" anchor="b" anchorCtr="0"/>
          <a:lstStyle>
            <a:lvl1pPr algn="l" defTabSz="0">
              <a:tabLst>
                <a:tab pos="0" algn="l"/>
              </a:tabLst>
              <a:defRPr sz="1067">
                <a:solidFill>
                  <a:schemeClr val="accent6"/>
                </a:solidFill>
              </a:defRPr>
            </a:lvl1pPr>
          </a:lstStyle>
          <a:p>
            <a:r>
              <a:rPr lang="en-US"/>
              <a:t>©2017 Walgreen Co. All rights reserved.</a:t>
            </a:r>
            <a:endParaRPr lang="en-US" dirty="0"/>
          </a:p>
        </p:txBody>
      </p:sp>
    </p:spTree>
    <p:extLst>
      <p:ext uri="{BB962C8B-B14F-4D97-AF65-F5344CB8AC3E}">
        <p14:creationId xmlns:p14="http://schemas.microsoft.com/office/powerpoint/2010/main" val="21236232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16505454"/>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30185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129523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577408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0116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2761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3022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726162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0321149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1920395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1564834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791036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48005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838700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751702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16505454"/>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014879112"/>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354305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128174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27008373"/>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25177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548359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4191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550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94688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96859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180871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97902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03055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916074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5/29/2020</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4181299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Azure title square ge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0632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983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276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8276568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3030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6352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15681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Azure 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544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03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1063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559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885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5543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Closing logo slide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104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5006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7617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650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321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85793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49702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0686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64384125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22828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286453612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3361218931"/>
      </p:ext>
    </p:extLst>
  </p:cSld>
  <p:clrMapOvr>
    <a:masterClrMapping/>
  </p:clrMapOvr>
  <p:transition>
    <p:fade/>
  </p:transition>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121176714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09795687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400579226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65958717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0061931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0295836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00753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9787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3185135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08001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2882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473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0270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78388040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6450105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6160045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03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449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084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3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891246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36557"/>
            <a:ext cx="5146331" cy="984885"/>
          </a:xfrm>
        </p:spPr>
        <p:txBody>
          <a:bodyPr anchor="ctr">
            <a:spAutoFit/>
          </a:bodyPr>
          <a:lstStyle>
            <a:lvl1pPr>
              <a:defRPr sz="3200">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625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orient="horz" pos="2112">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265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165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5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97109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336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915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0363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678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45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049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362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644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28683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9591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587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739530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16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70077316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554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53795427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losing dark gray">
    <p:bg>
      <p:bgRef idx="1001">
        <a:schemeClr val="bg2"/>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3318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4211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9813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368330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80401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971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227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24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711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176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104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940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153592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142382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6461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2523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687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898587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3377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2029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864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7060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7645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521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713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33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434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67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5763612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798193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5645426" y="0"/>
            <a:ext cx="6546574"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71859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08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6473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36279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7951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066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41061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25653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7721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3577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4098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1010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827009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478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5976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20906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053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512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862696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08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778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5570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6637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9926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7895622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1342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8" y="1829711"/>
            <a:ext cx="4482124" cy="1473396"/>
          </a:xfrm>
          <a:noFill/>
        </p:spPr>
        <p:txBody>
          <a:bodyPr lIns="0" tIns="0" rIns="0" bIns="0" anchor="ctr" anchorCtr="0"/>
          <a:lstStyle>
            <a:lvl1pPr>
              <a:lnSpc>
                <a:spcPct val="100000"/>
              </a:lnSpc>
              <a:spcAft>
                <a:spcPts val="1274"/>
              </a:spcAft>
              <a:defRPr sz="3137" spc="-147" baseline="0">
                <a:solidFill>
                  <a:schemeClr val="bg1"/>
                </a:solidFill>
              </a:defRPr>
            </a:lvl1pPr>
          </a:lstStyle>
          <a:p>
            <a:r>
              <a:rPr lang="en-US"/>
              <a:t>Thank you</a:t>
            </a:r>
          </a:p>
        </p:txBody>
      </p:sp>
      <p:pic>
        <p:nvPicPr>
          <p:cNvPr id="3" name="Picture 2" descr="A picture containing drawing&#10;&#10;Description automatically generated">
            <a:extLst>
              <a:ext uri="{FF2B5EF4-FFF2-40B4-BE49-F238E27FC236}">
                <a16:creationId xmlns:a16="http://schemas.microsoft.com/office/drawing/2014/main" id="{35575285-584D-4B84-B4F9-7655C78F95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995" y="340694"/>
            <a:ext cx="2103943" cy="773922"/>
          </a:xfrm>
          <a:prstGeom prst="rect">
            <a:avLst/>
          </a:prstGeom>
        </p:spPr>
      </p:pic>
    </p:spTree>
    <p:extLst>
      <p:ext uri="{BB962C8B-B14F-4D97-AF65-F5344CB8AC3E}">
        <p14:creationId xmlns:p14="http://schemas.microsoft.com/office/powerpoint/2010/main" val="2702222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DBD-7B43-47C9-8080-1547E29968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16C431-277F-4490-B291-78655776248E}"/>
              </a:ext>
            </a:extLst>
          </p:cNvPr>
          <p:cNvSpPr>
            <a:spLocks noGrp="1"/>
          </p:cNvSpPr>
          <p:nvPr>
            <p:ph type="dt" sz="half" idx="10"/>
          </p:nvPr>
        </p:nvSpPr>
        <p:spPr/>
        <p:txBody>
          <a:bodyPr/>
          <a:lstStyle/>
          <a:p>
            <a:fld id="{736DC0C7-9815-40B5-AC44-87E0E4898979}" type="datetimeFigureOut">
              <a:rPr lang="en-US" smtClean="0"/>
              <a:t>5/29/2020</a:t>
            </a:fld>
            <a:endParaRPr lang="en-US"/>
          </a:p>
        </p:txBody>
      </p:sp>
      <p:sp>
        <p:nvSpPr>
          <p:cNvPr id="4" name="Footer Placeholder 3">
            <a:extLst>
              <a:ext uri="{FF2B5EF4-FFF2-40B4-BE49-F238E27FC236}">
                <a16:creationId xmlns:a16="http://schemas.microsoft.com/office/drawing/2014/main" id="{76C075EF-9BD8-438A-A428-184E4D94EF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52FC84-5365-48E3-B972-C291E332E064}"/>
              </a:ext>
            </a:extLst>
          </p:cNvPr>
          <p:cNvSpPr>
            <a:spLocks noGrp="1"/>
          </p:cNvSpPr>
          <p:nvPr>
            <p:ph type="sldNum" sz="quarter" idx="12"/>
          </p:nvPr>
        </p:nvSpPr>
        <p:spPr/>
        <p:txBody>
          <a:bodyPr/>
          <a:lstStyle/>
          <a:p>
            <a:fld id="{214C7A39-829F-4D06-9E54-38C8F50C4E8A}" type="slidenum">
              <a:rPr lang="en-US" smtClean="0"/>
              <a:t>‹#›</a:t>
            </a:fld>
            <a:endParaRPr lang="en-US"/>
          </a:p>
        </p:txBody>
      </p:sp>
    </p:spTree>
    <p:extLst>
      <p:ext uri="{BB962C8B-B14F-4D97-AF65-F5344CB8AC3E}">
        <p14:creationId xmlns:p14="http://schemas.microsoft.com/office/powerpoint/2010/main" val="12220112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19795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259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0896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641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541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629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4687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535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009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055858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592227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76410020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10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1354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8360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9287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3495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6074506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75726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0398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5222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image" Target="../media/image53.emf"/><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theme" Target="../theme/theme11.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image" Target="../media/image12.emf"/><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image" Target="../media/image12.emf"/><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theme" Target="../theme/theme1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3.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image" Target="../media/image12.emf"/><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29.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28.png"/><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5.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image" Target="../media/image12.emf"/><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theme" Target="../theme/theme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7.xml"/><Relationship Id="rId1"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8.xml"/><Relationship Id="rId1" Type="http://schemas.openxmlformats.org/officeDocument/2006/relationships/slideLayout" Target="../slideLayouts/slideLayout1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image" Target="../media/image44.png"/><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image" Target="../media/image29.emf"/><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theme" Target="../theme/theme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2793050"/>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2" r:id="rId28"/>
    <p:sldLayoutId id="2147484010"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84002319"/>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1428563"/>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39" r:id="rId29"/>
    <p:sldLayoutId id="2147484543" r:id="rId30"/>
    <p:sldLayoutId id="2147484550" r:id="rId31"/>
    <p:sldLayoutId id="2147484600"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6037824"/>
      </p:ext>
    </p:extLst>
  </p:cSld>
  <p:clrMap bg1="lt1" tx1="dk1" bg2="lt2" tx2="dk2" accent1="accent1" accent2="accent2" accent3="accent3" accent4="accent4" accent5="accent5" accent6="accent6" hlink="hlink" folHlink="folHlink"/>
  <p:sldLayoutIdLst>
    <p:sldLayoutId id="2147484555" r:id="rId1"/>
    <p:sldLayoutId id="2147484012" r:id="rId2"/>
    <p:sldLayoutId id="2147484554" r:id="rId3"/>
    <p:sldLayoutId id="2147484558" r:id="rId4"/>
    <p:sldLayoutId id="2147484551" r:id="rId5"/>
    <p:sldLayoutId id="2147484560" r:id="rId6"/>
    <p:sldLayoutId id="2147484561" r:id="rId7"/>
    <p:sldLayoutId id="2147484562" r:id="rId8"/>
    <p:sldLayoutId id="2147484563" r:id="rId9"/>
    <p:sldLayoutId id="2147484077" r:id="rId10"/>
    <p:sldLayoutId id="2147484078" r:id="rId11"/>
    <p:sldLayoutId id="2147484079" r:id="rId12"/>
    <p:sldLayoutId id="2147484564" r:id="rId13"/>
    <p:sldLayoutId id="2147484081" r:id="rId14"/>
    <p:sldLayoutId id="2147484565" r:id="rId15"/>
    <p:sldLayoutId id="2147484566" r:id="rId16"/>
    <p:sldLayoutId id="2147484567"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568" r:id="rId28"/>
    <p:sldLayoutId id="2147484552" r:id="rId29"/>
    <p:sldLayoutId id="2147484570" r:id="rId30"/>
    <p:sldLayoutId id="2147484571" r:id="rId31"/>
    <p:sldLayoutId id="2147484572" r:id="rId32"/>
    <p:sldLayoutId id="2147484573" r:id="rId33"/>
    <p:sldLayoutId id="2147484574" r:id="rId34"/>
    <p:sldLayoutId id="2147484575" r:id="rId35"/>
    <p:sldLayoutId id="2147484103" r:id="rId36"/>
    <p:sldLayoutId id="2147484576" r:id="rId37"/>
    <p:sldLayoutId id="2147484577" r:id="rId38"/>
    <p:sldLayoutId id="2147484578" r:id="rId39"/>
    <p:sldLayoutId id="2147484579"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8825201"/>
      </p:ext>
    </p:extLst>
  </p:cSld>
  <p:clrMap bg1="lt1" tx1="dk1" bg2="lt2" tx2="dk2" accent1="accent1" accent2="accent2" accent3="accent3" accent4="accent4" accent5="accent5" accent6="accent6" hlink="hlink" folHlink="folHlink"/>
  <p:sldLayoutIdLst>
    <p:sldLayoutId id="2147484553" r:id="rId1"/>
    <p:sldLayoutId id="2147483973" r:id="rId2"/>
    <p:sldLayoutId id="2147483974" r:id="rId3"/>
    <p:sldLayoutId id="2147484001"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4002" r:id="rId26"/>
    <p:sldLayoutId id="2147483996" r:id="rId27"/>
    <p:sldLayoutId id="2147483997" r:id="rId28"/>
    <p:sldLayoutId id="2147483998" r:id="rId29"/>
    <p:sldLayoutId id="2147483999" r:id="rId30"/>
    <p:sldLayoutId id="2147484000" r:id="rId31"/>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4505195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99638102"/>
      </p:ext>
    </p:extLst>
  </p:cSld>
  <p:clrMap bg1="lt1" tx1="dk1" bg2="lt2" tx2="dk2" accent1="accent1" accent2="accent2" accent3="accent3" accent4="accent4" accent5="accent5" accent6="accent6" hlink="hlink" folHlink="folHlink"/>
  <p:sldLayoutIdLst>
    <p:sldLayoutId id="214748459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504324"/>
      </p:ext>
    </p:extLst>
  </p:cSld>
  <p:clrMap bg1="lt1" tx1="dk1" bg2="lt2" tx2="dk2" accent1="accent1" accent2="accent2" accent3="accent3" accent4="accent4" accent5="accent5" accent6="accent6" hlink="hlink" folHlink="folHlink"/>
  <p:sldLayoutIdLst>
    <p:sldLayoutId id="2147484569" r:id="rId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8606438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4104" r:id="rId22"/>
    <p:sldLayoutId id="2147484105" r:id="rId2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61.xml"/><Relationship Id="rId5" Type="http://schemas.openxmlformats.org/officeDocument/2006/relationships/hyperlink" Target="https://docs.microsoft.com/en-us/azure/architecture/solution-ideas/articles/real-time-analytics"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gif"/><Relationship Id="rId7" Type="http://schemas.openxmlformats.org/officeDocument/2006/relationships/image" Target="../media/image83.jpeg"/><Relationship Id="rId2" Type="http://schemas.openxmlformats.org/officeDocument/2006/relationships/notesSlide" Target="../notesSlides/notesSlide11.xml"/><Relationship Id="rId1" Type="http://schemas.openxmlformats.org/officeDocument/2006/relationships/slideLayout" Target="../slideLayouts/slideLayout61.xml"/><Relationship Id="rId6" Type="http://schemas.openxmlformats.org/officeDocument/2006/relationships/image" Target="../media/image82.jpeg"/><Relationship Id="rId5" Type="http://schemas.openxmlformats.org/officeDocument/2006/relationships/image" Target="../media/image81.jpeg"/><Relationship Id="rId10" Type="http://schemas.openxmlformats.org/officeDocument/2006/relationships/image" Target="../media/image86.jpeg"/><Relationship Id="rId4" Type="http://schemas.openxmlformats.org/officeDocument/2006/relationships/image" Target="../media/image80.jpeg"/><Relationship Id="rId9"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7.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89.png"/><Relationship Id="rId5" Type="http://schemas.openxmlformats.org/officeDocument/2006/relationships/image" Target="../media/image77.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89.png"/><Relationship Id="rId5" Type="http://schemas.openxmlformats.org/officeDocument/2006/relationships/image" Target="../media/image77.pn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89.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77.png"/><Relationship Id="rId5" Type="http://schemas.openxmlformats.org/officeDocument/2006/relationships/image" Target="../media/image91.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0.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93.png"/></Relationships>
</file>

<file path=ppt/slides/_rels/slide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90.png"/><Relationship Id="rId7" Type="http://schemas.openxmlformats.org/officeDocument/2006/relationships/image" Target="../media/image73.png"/><Relationship Id="rId12" Type="http://schemas.openxmlformats.org/officeDocument/2006/relationships/image" Target="../media/image93.png"/><Relationship Id="rId2"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92.png"/><Relationship Id="rId11" Type="http://schemas.openxmlformats.org/officeDocument/2006/relationships/image" Target="../media/image89.png"/><Relationship Id="rId5" Type="http://schemas.openxmlformats.org/officeDocument/2006/relationships/image" Target="../media/image91.png"/><Relationship Id="rId10" Type="http://schemas.openxmlformats.org/officeDocument/2006/relationships/image" Target="../media/image77.png"/><Relationship Id="rId4" Type="http://schemas.openxmlformats.org/officeDocument/2006/relationships/image" Target="../media/image88.png"/><Relationship Id="rId9" Type="http://schemas.openxmlformats.org/officeDocument/2006/relationships/image" Target="../media/image75.svg"/></Relationships>
</file>

<file path=ppt/slides/_rels/slide2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org/details/DriveInIntermission21" TargetMode="External"/><Relationship Id="rId2" Type="http://schemas.openxmlformats.org/officeDocument/2006/relationships/image" Target="../media/image64.jp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hyperlink" Target="https://aka.ms/WTHMDWJune2020" TargetMode="External"/><Relationship Id="rId2" Type="http://schemas.openxmlformats.org/officeDocument/2006/relationships/notesSlide" Target="../notesSlides/notesSlide2.xml"/><Relationship Id="rId1" Type="http://schemas.openxmlformats.org/officeDocument/2006/relationships/slideLayout" Target="../slideLayouts/slideLayout49.xml"/><Relationship Id="rId5" Type="http://schemas.openxmlformats.org/officeDocument/2006/relationships/image" Target="../media/image66.pn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BB3A3C-A1B0-4AE8-B2B4-DBD7856B7A39}"/>
              </a:ext>
            </a:extLst>
          </p:cNvPr>
          <p:cNvSpPr>
            <a:spLocks noGrp="1"/>
          </p:cNvSpPr>
          <p:nvPr>
            <p:ph type="title"/>
          </p:nvPr>
        </p:nvSpPr>
        <p:spPr/>
        <p:txBody>
          <a:bodyPr/>
          <a:lstStyle/>
          <a:p>
            <a:r>
              <a:rPr lang="en-US" sz="7200" dirty="0">
                <a:latin typeface="Segoe UI Semibold"/>
                <a:cs typeface="Segoe UI Semibold"/>
              </a:rPr>
              <a:t>Modern Data Warehouse</a:t>
            </a:r>
            <a:endParaRPr lang="en-US" sz="7200" dirty="0"/>
          </a:p>
        </p:txBody>
      </p:sp>
      <p:sp>
        <p:nvSpPr>
          <p:cNvPr id="22" name="Text Placeholder 21">
            <a:extLst>
              <a:ext uri="{FF2B5EF4-FFF2-40B4-BE49-F238E27FC236}">
                <a16:creationId xmlns:a16="http://schemas.microsoft.com/office/drawing/2014/main" id="{9910E884-C503-4F04-9575-14D93FD92C72}"/>
              </a:ext>
            </a:extLst>
          </p:cNvPr>
          <p:cNvSpPr>
            <a:spLocks noGrp="1"/>
          </p:cNvSpPr>
          <p:nvPr>
            <p:ph type="body" sz="quarter" idx="25"/>
          </p:nvPr>
        </p:nvSpPr>
        <p:spPr/>
        <p:txBody>
          <a:bodyPr vert="horz" lIns="0" tIns="0" rIns="0" bIns="0" rtlCol="0" anchor="t">
            <a:noAutofit/>
          </a:bodyPr>
          <a:lstStyle/>
          <a:p>
            <a:endParaRPr lang="en-US" dirty="0"/>
          </a:p>
        </p:txBody>
      </p:sp>
      <p:sp>
        <p:nvSpPr>
          <p:cNvPr id="23" name="Text Placeholder 22">
            <a:extLst>
              <a:ext uri="{FF2B5EF4-FFF2-40B4-BE49-F238E27FC236}">
                <a16:creationId xmlns:a16="http://schemas.microsoft.com/office/drawing/2014/main" id="{2F93FD3C-CC83-4D2B-BE49-49DE10895F73}"/>
              </a:ext>
            </a:extLst>
          </p:cNvPr>
          <p:cNvSpPr>
            <a:spLocks noGrp="1"/>
          </p:cNvSpPr>
          <p:nvPr>
            <p:ph type="body" sz="quarter" idx="26"/>
          </p:nvPr>
        </p:nvSpPr>
        <p:spPr/>
        <p:txBody>
          <a:bodyPr/>
          <a:lstStyle/>
          <a:p>
            <a:endParaRPr lang="en-US" sz="1800" dirty="0"/>
          </a:p>
        </p:txBody>
      </p:sp>
      <p:sp>
        <p:nvSpPr>
          <p:cNvPr id="24" name="Text Placeholder 23">
            <a:extLst>
              <a:ext uri="{FF2B5EF4-FFF2-40B4-BE49-F238E27FC236}">
                <a16:creationId xmlns:a16="http://schemas.microsoft.com/office/drawing/2014/main" id="{A59B64A6-B8F0-4E76-801A-2D42EAD9EC51}"/>
              </a:ext>
            </a:extLst>
          </p:cNvPr>
          <p:cNvSpPr>
            <a:spLocks noGrp="1"/>
          </p:cNvSpPr>
          <p:nvPr>
            <p:ph type="body" sz="quarter" idx="27"/>
          </p:nvPr>
        </p:nvSpPr>
        <p:spPr/>
        <p:txBody>
          <a:bodyPr/>
          <a:lstStyle/>
          <a:p>
            <a:r>
              <a:rPr lang="en-US" dirty="0">
                <a:latin typeface="Segoe UI Semibold"/>
                <a:cs typeface="Segoe UI Semibold"/>
              </a:rPr>
              <a:t>June 2020</a:t>
            </a:r>
          </a:p>
        </p:txBody>
      </p:sp>
      <p:sp>
        <p:nvSpPr>
          <p:cNvPr id="25" name="Text Placeholder 24">
            <a:extLst>
              <a:ext uri="{FF2B5EF4-FFF2-40B4-BE49-F238E27FC236}">
                <a16:creationId xmlns:a16="http://schemas.microsoft.com/office/drawing/2014/main" id="{E9A575B5-3285-4ED3-849F-383EB6B26E50}"/>
              </a:ext>
            </a:extLst>
          </p:cNvPr>
          <p:cNvSpPr>
            <a:spLocks noGrp="1"/>
          </p:cNvSpPr>
          <p:nvPr>
            <p:ph type="body" sz="quarter" idx="28"/>
          </p:nvPr>
        </p:nvSpPr>
        <p:spPr/>
        <p:txBody>
          <a:bodyPr vert="horz" lIns="0" tIns="0" rIns="0" bIns="0" rtlCol="0" anchor="t">
            <a:noAutofit/>
          </a:bodyPr>
          <a:lstStyle/>
          <a:p>
            <a:endParaRPr lang="en-US" dirty="0" err="1"/>
          </a:p>
        </p:txBody>
      </p:sp>
      <p:sp>
        <p:nvSpPr>
          <p:cNvPr id="26" name="Text Placeholder 25">
            <a:extLst>
              <a:ext uri="{FF2B5EF4-FFF2-40B4-BE49-F238E27FC236}">
                <a16:creationId xmlns:a16="http://schemas.microsoft.com/office/drawing/2014/main" id="{75C4565C-D061-4309-BA31-EFD5912BE07B}"/>
              </a:ext>
            </a:extLst>
          </p:cNvPr>
          <p:cNvSpPr>
            <a:spLocks noGrp="1"/>
          </p:cNvSpPr>
          <p:nvPr>
            <p:ph type="body" sz="quarter" idx="29"/>
          </p:nvPr>
        </p:nvSpPr>
        <p:spPr/>
        <p:txBody>
          <a:bodyPr/>
          <a:lstStyle/>
          <a:p>
            <a:endParaRPr lang="en-US" dirty="0"/>
          </a:p>
        </p:txBody>
      </p:sp>
      <p:sp>
        <p:nvSpPr>
          <p:cNvPr id="14" name="Text Placeholder 13">
            <a:extLst>
              <a:ext uri="{FF2B5EF4-FFF2-40B4-BE49-F238E27FC236}">
                <a16:creationId xmlns:a16="http://schemas.microsoft.com/office/drawing/2014/main" id="{3594E2D7-7770-41C6-9869-F7A014C1635D}"/>
              </a:ext>
            </a:extLst>
          </p:cNvPr>
          <p:cNvSpPr>
            <a:spLocks noGrp="1"/>
          </p:cNvSpPr>
          <p:nvPr>
            <p:ph type="body" idx="7"/>
          </p:nvPr>
        </p:nvSpPr>
        <p:spPr/>
        <p:txBody>
          <a:bodyPr/>
          <a:lstStyle/>
          <a:p>
            <a:r>
              <a:rPr lang="en-US" dirty="0"/>
              <a:t>What the Hack</a:t>
            </a:r>
          </a:p>
        </p:txBody>
      </p:sp>
      <p:sp>
        <p:nvSpPr>
          <p:cNvPr id="4" name="Slide Number Placeholder 3">
            <a:extLst>
              <a:ext uri="{FF2B5EF4-FFF2-40B4-BE49-F238E27FC236}">
                <a16:creationId xmlns:a16="http://schemas.microsoft.com/office/drawing/2014/main" id="{A8B01365-18EE-4A74-92F0-990E595E2A12}"/>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Tree>
    <p:extLst>
      <p:ext uri="{BB962C8B-B14F-4D97-AF65-F5344CB8AC3E}">
        <p14:creationId xmlns:p14="http://schemas.microsoft.com/office/powerpoint/2010/main" val="4179734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Challenges</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077832"/>
            <a:ext cx="10727141" cy="5467394"/>
          </a:xfrm>
          <a:noFill/>
        </p:spPr>
        <p:txBody>
          <a:bodyPr vert="horz" wrap="square" lIns="182880" tIns="182880" rIns="182880" bIns="182880" rtlCol="0" anchor="t">
            <a:spAutoFit/>
          </a:bodyPr>
          <a:lstStyle/>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Data Warehouse Migration</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Data Lake Integration</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Data pipeline Migration</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Realtime Data Pipelines</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Analytics Migration</a:t>
            </a:r>
          </a:p>
        </p:txBody>
      </p:sp>
    </p:spTree>
    <p:extLst>
      <p:ext uri="{BB962C8B-B14F-4D97-AF65-F5344CB8AC3E}">
        <p14:creationId xmlns:p14="http://schemas.microsoft.com/office/powerpoint/2010/main" val="1153267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Placeholder 1">
            <a:extLst>
              <a:ext uri="{FF2B5EF4-FFF2-40B4-BE49-F238E27FC236}">
                <a16:creationId xmlns:a16="http://schemas.microsoft.com/office/drawing/2014/main" id="{331428B0-5A30-4B9C-BD8F-76775166D0F6}"/>
              </a:ext>
            </a:extLst>
          </p:cNvPr>
          <p:cNvSpPr>
            <a:spLocks noGrp="1"/>
          </p:cNvSpPr>
          <p:nvPr>
            <p:ph type="body" sz="quarter" idx="29"/>
          </p:nvPr>
        </p:nvSpPr>
        <p:spPr>
          <a:xfrm>
            <a:off x="7109460" y="457199"/>
            <a:ext cx="4914900" cy="5923747"/>
          </a:xfrm>
        </p:spPr>
        <p:txBody>
          <a:bodyPr/>
          <a:lstStyle/>
          <a:p>
            <a:r>
              <a:rPr lang="en-US" dirty="0"/>
              <a:t>Insert Code Here</a:t>
            </a:r>
          </a:p>
        </p:txBody>
      </p:sp>
      <p:sp>
        <p:nvSpPr>
          <p:cNvPr id="71" name="Title 1">
            <a:extLst>
              <a:ext uri="{FF2B5EF4-FFF2-40B4-BE49-F238E27FC236}">
                <a16:creationId xmlns:a16="http://schemas.microsoft.com/office/drawing/2014/main" id="{EA7436EE-0EC4-41C1-9835-ACE98E55865B}"/>
              </a:ext>
            </a:extLst>
          </p:cNvPr>
          <p:cNvSpPr>
            <a:spLocks noGrp="1"/>
          </p:cNvSpPr>
          <p:nvPr>
            <p:ph type="title"/>
          </p:nvPr>
        </p:nvSpPr>
        <p:spPr>
          <a:xfrm>
            <a:off x="473103" y="457200"/>
            <a:ext cx="6346797" cy="1409700"/>
          </a:xfrm>
        </p:spPr>
        <p:txBody>
          <a:bodyPr anchor="t">
            <a:normAutofit/>
          </a:bodyPr>
          <a:lstStyle/>
          <a:p>
            <a:r>
              <a:rPr lang="en-US" dirty="0"/>
              <a:t>Traditional Data Warehouse</a:t>
            </a:r>
          </a:p>
        </p:txBody>
      </p:sp>
      <p:pic>
        <p:nvPicPr>
          <p:cNvPr id="11266" name="Picture 2" descr="See the source image">
            <a:extLst>
              <a:ext uri="{FF2B5EF4-FFF2-40B4-BE49-F238E27FC236}">
                <a16:creationId xmlns:a16="http://schemas.microsoft.com/office/drawing/2014/main" id="{0ED2B420-8F37-44B4-A430-36FE7B6B6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35" y="1933575"/>
            <a:ext cx="68294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862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290292"/>
            <a:ext cx="10515600" cy="920292"/>
          </a:xfrm>
        </p:spPr>
        <p:txBody>
          <a:bodyPr/>
          <a:lstStyle/>
          <a:p>
            <a:pPr algn="ctr"/>
            <a:r>
              <a:rPr lang="en-US" dirty="0"/>
              <a:t>Traditional Data Warehouse</a:t>
            </a:r>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8550" y="3218757"/>
            <a:ext cx="780290" cy="780290"/>
          </a:xfrm>
          <a:prstGeom prst="rect">
            <a:avLst/>
          </a:prstGeom>
        </p:spPr>
      </p:pic>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3652037"/>
            <a:ext cx="2320584" cy="5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218757"/>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4032327"/>
            <a:ext cx="8564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(SQL2017)</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2ACC35EE-20B2-4D64-B4DB-72B7B1396375}"/>
              </a:ext>
            </a:extLst>
          </p:cNvPr>
          <p:cNvSpPr txBox="1"/>
          <p:nvPr/>
        </p:nvSpPr>
        <p:spPr>
          <a:xfrm>
            <a:off x="5454476" y="4032326"/>
            <a:ext cx="8564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(SQL 2017)</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FDD79B7B-5FA2-4E30-A9E2-133A2913E381}"/>
              </a:ext>
            </a:extLst>
          </p:cNvPr>
          <p:cNvSpPr txBox="1"/>
          <p:nvPr/>
        </p:nvSpPr>
        <p:spPr>
          <a:xfrm>
            <a:off x="1782544" y="3457491"/>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BF6A256B-CA0F-49A5-9FC3-4426B04ADF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474" y="3376351"/>
            <a:ext cx="640080" cy="640080"/>
          </a:xfrm>
          <a:prstGeom prst="rect">
            <a:avLst/>
          </a:prstGeom>
        </p:spPr>
      </p:pic>
      <p:pic>
        <p:nvPicPr>
          <p:cNvPr id="112" name="Graphic 111">
            <a:extLst>
              <a:ext uri="{FF2B5EF4-FFF2-40B4-BE49-F238E27FC236}">
                <a16:creationId xmlns:a16="http://schemas.microsoft.com/office/drawing/2014/main" id="{6BED2E97-7E1A-411F-8F67-79E93F718B6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0374" y="3463234"/>
            <a:ext cx="709595" cy="548640"/>
          </a:xfrm>
          <a:prstGeom prst="rect">
            <a:avLst/>
          </a:prstGeom>
        </p:spPr>
      </p:pic>
      <p:cxnSp>
        <p:nvCxnSpPr>
          <p:cNvPr id="113" name="Connector: Elbow 27" descr="BCP">
            <a:extLst>
              <a:ext uri="{FF2B5EF4-FFF2-40B4-BE49-F238E27FC236}">
                <a16:creationId xmlns:a16="http://schemas.microsoft.com/office/drawing/2014/main" id="{6DAADF3E-9138-467A-89E0-6FB55B724904}"/>
              </a:ext>
            </a:extLst>
          </p:cNvPr>
          <p:cNvCxnSpPr>
            <a:cxnSpLocks/>
          </p:cNvCxnSpPr>
          <p:nvPr/>
        </p:nvCxnSpPr>
        <p:spPr>
          <a:xfrm>
            <a:off x="6178378" y="3704318"/>
            <a:ext cx="1853514"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27" descr="BCP">
            <a:extLst>
              <a:ext uri="{FF2B5EF4-FFF2-40B4-BE49-F238E27FC236}">
                <a16:creationId xmlns:a16="http://schemas.microsoft.com/office/drawing/2014/main" id="{6DE05D81-8E16-4962-A18B-9C4EB55CE9FC}"/>
              </a:ext>
            </a:extLst>
          </p:cNvPr>
          <p:cNvCxnSpPr>
            <a:cxnSpLocks/>
          </p:cNvCxnSpPr>
          <p:nvPr/>
        </p:nvCxnSpPr>
        <p:spPr>
          <a:xfrm flipV="1">
            <a:off x="9267564" y="3704318"/>
            <a:ext cx="1128582"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9DC2AAA-02B7-4B7C-816B-303378A4BB50}"/>
              </a:ext>
            </a:extLst>
          </p:cNvPr>
          <p:cNvSpPr txBox="1"/>
          <p:nvPr/>
        </p:nvSpPr>
        <p:spPr>
          <a:xfrm>
            <a:off x="8043093" y="4032325"/>
            <a:ext cx="11841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 Premium</a:t>
            </a:r>
          </a:p>
        </p:txBody>
      </p:sp>
      <p:sp>
        <p:nvSpPr>
          <p:cNvPr id="64" name="TextBox 63">
            <a:extLst>
              <a:ext uri="{FF2B5EF4-FFF2-40B4-BE49-F238E27FC236}">
                <a16:creationId xmlns:a16="http://schemas.microsoft.com/office/drawing/2014/main" id="{739253BB-A1DB-44EF-BB05-3815F6F92FF1}"/>
              </a:ext>
            </a:extLst>
          </p:cNvPr>
          <p:cNvSpPr txBox="1"/>
          <p:nvPr/>
        </p:nvSpPr>
        <p:spPr>
          <a:xfrm>
            <a:off x="10544361" y="4044489"/>
            <a:ext cx="7802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pic>
        <p:nvPicPr>
          <p:cNvPr id="42" name="Picture 2" descr="See the source image">
            <a:extLst>
              <a:ext uri="{FF2B5EF4-FFF2-40B4-BE49-F238E27FC236}">
                <a16:creationId xmlns:a16="http://schemas.microsoft.com/office/drawing/2014/main" id="{606BFAB0-F814-4830-AE1D-EA4A37F04D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5697" y="3243835"/>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D60FC1C-F7FF-4D66-8B43-64B4A886B8D8}"/>
              </a:ext>
            </a:extLst>
          </p:cNvPr>
          <p:cNvSpPr txBox="1"/>
          <p:nvPr/>
        </p:nvSpPr>
        <p:spPr>
          <a:xfrm>
            <a:off x="3559200" y="4032326"/>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SSIS Runtime</a:t>
            </a:r>
          </a:p>
        </p:txBody>
      </p:sp>
      <p:pic>
        <p:nvPicPr>
          <p:cNvPr id="14" name="Picture 13">
            <a:extLst>
              <a:ext uri="{FF2B5EF4-FFF2-40B4-BE49-F238E27FC236}">
                <a16:creationId xmlns:a16="http://schemas.microsoft.com/office/drawing/2014/main" id="{C5AEC126-3BB2-4C17-9671-561A715805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6646" y="6470427"/>
            <a:ext cx="274320" cy="274320"/>
          </a:xfrm>
          <a:prstGeom prst="rect">
            <a:avLst/>
          </a:prstGeom>
        </p:spPr>
      </p:pic>
      <p:sp>
        <p:nvSpPr>
          <p:cNvPr id="55" name="TextBox 54">
            <a:extLst>
              <a:ext uri="{FF2B5EF4-FFF2-40B4-BE49-F238E27FC236}">
                <a16:creationId xmlns:a16="http://schemas.microsoft.com/office/drawing/2014/main" id="{49611B41-F3DC-47F7-ABD2-23B393F9CCF8}"/>
              </a:ext>
            </a:extLst>
          </p:cNvPr>
          <p:cNvSpPr txBox="1"/>
          <p:nvPr/>
        </p:nvSpPr>
        <p:spPr>
          <a:xfrm>
            <a:off x="5249989" y="648584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cxnSp>
        <p:nvCxnSpPr>
          <p:cNvPr id="28" name="Connector: Elbow 27" descr="BCP">
            <a:extLst>
              <a:ext uri="{FF2B5EF4-FFF2-40B4-BE49-F238E27FC236}">
                <a16:creationId xmlns:a16="http://schemas.microsoft.com/office/drawing/2014/main" id="{F53B84FC-6472-413A-9AF1-D0AA618CCD9D}"/>
              </a:ext>
            </a:extLst>
          </p:cNvPr>
          <p:cNvCxnSpPr>
            <a:cxnSpLocks/>
          </p:cNvCxnSpPr>
          <p:nvPr/>
        </p:nvCxnSpPr>
        <p:spPr>
          <a:xfrm flipV="1">
            <a:off x="4289968" y="3652037"/>
            <a:ext cx="1128582"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795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33161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450696"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Modern Data Warehouse</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29474" y="1838726"/>
            <a:ext cx="1152720" cy="697142"/>
            <a:chOff x="462139" y="4239500"/>
            <a:chExt cx="1152720" cy="697142"/>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15284" y="3490471"/>
            <a:ext cx="162125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04225" y="3018705"/>
            <a:ext cx="275154" cy="467432"/>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159943" y="2733405"/>
            <a:ext cx="408284" cy="333108"/>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48618FD0-DC91-438C-AFC1-7162B9535EEB}"/>
              </a:ext>
            </a:extLst>
          </p:cNvPr>
          <p:cNvGrpSpPr/>
          <p:nvPr/>
        </p:nvGrpSpPr>
        <p:grpSpPr>
          <a:xfrm>
            <a:off x="9295263" y="3088690"/>
            <a:ext cx="439070" cy="378446"/>
            <a:chOff x="8376458" y="5925518"/>
            <a:chExt cx="1045926" cy="901512"/>
          </a:xfrm>
        </p:grpSpPr>
        <p:sp>
          <p:nvSpPr>
            <p:cNvPr id="145" name="Star: 4 Points 8">
              <a:extLst>
                <a:ext uri="{FF2B5EF4-FFF2-40B4-BE49-F238E27FC236}">
                  <a16:creationId xmlns:a16="http://schemas.microsoft.com/office/drawing/2014/main" id="{307371AF-4F5E-43D9-9F09-6E04DA6BE76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Star: 4 Points 8">
              <a:extLst>
                <a:ext uri="{FF2B5EF4-FFF2-40B4-BE49-F238E27FC236}">
                  <a16:creationId xmlns:a16="http://schemas.microsoft.com/office/drawing/2014/main" id="{C642B579-D851-4B7A-A1BB-D8E431BEC82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41EE2E05-9393-4661-BE66-146F54AC32A4}"/>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9">
              <a:extLst>
                <a:ext uri="{FF2B5EF4-FFF2-40B4-BE49-F238E27FC236}">
                  <a16:creationId xmlns:a16="http://schemas.microsoft.com/office/drawing/2014/main" id="{7FABA228-D809-46DE-833C-7C6AE9DCD37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7" name="Rectangle 176">
            <a:extLst>
              <a:ext uri="{FF2B5EF4-FFF2-40B4-BE49-F238E27FC236}">
                <a16:creationId xmlns:a16="http://schemas.microsoft.com/office/drawing/2014/main" id="{7110CBE5-E0DA-40AE-854A-04F750E70AF6}"/>
              </a:ext>
            </a:extLst>
          </p:cNvPr>
          <p:cNvSpPr/>
          <p:nvPr/>
        </p:nvSpPr>
        <p:spPr>
          <a:xfrm>
            <a:off x="9069195" y="3490471"/>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grpSp>
        <p:nvGrpSpPr>
          <p:cNvPr id="8" name="Group 7">
            <a:extLst>
              <a:ext uri="{FF2B5EF4-FFF2-40B4-BE49-F238E27FC236}">
                <a16:creationId xmlns:a16="http://schemas.microsoft.com/office/drawing/2014/main" id="{0F2285C2-F664-4F11-A07A-E0268E101B26}"/>
              </a:ext>
            </a:extLst>
          </p:cNvPr>
          <p:cNvGrpSpPr/>
          <p:nvPr/>
        </p:nvGrpSpPr>
        <p:grpSpPr>
          <a:xfrm>
            <a:off x="327367" y="4631501"/>
            <a:ext cx="1333480" cy="569409"/>
            <a:chOff x="345532" y="3403032"/>
            <a:chExt cx="1333480" cy="569409"/>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lang="en-US" sz="1000">
                  <a:solidFill>
                    <a:srgbClr val="505050"/>
                  </a:solidFill>
                </a:rPr>
                <a:t>Files</a:t>
              </a:r>
              <a:r>
                <a:rPr kumimoji="0" lang="en-US" sz="1000" b="0" i="0" u="none" strike="noStrike" kern="0" cap="none" spc="0" normalizeH="0" baseline="0" noProof="0">
                  <a:ln>
                    <a:noFill/>
                  </a:ln>
                  <a:solidFill>
                    <a:schemeClr val="accent6"/>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1711" y="3827626"/>
            <a:ext cx="1444792" cy="580974"/>
            <a:chOff x="289876" y="2555402"/>
            <a:chExt cx="1444792" cy="580974"/>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27367" y="3017966"/>
            <a:ext cx="1333480" cy="586759"/>
            <a:chOff x="345532" y="1701422"/>
            <a:chExt cx="1333480" cy="586759"/>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r>
                <a:rPr lang="en-US" sz="1000">
                  <a:solidFill>
                    <a:srgbClr val="505050"/>
                  </a:solidFill>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588408" y="5640322"/>
            <a:ext cx="13131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4991121" y="5140265"/>
            <a:ext cx="507755" cy="435880"/>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460504" y="5159494"/>
            <a:ext cx="1330814" cy="727049"/>
            <a:chOff x="2520437" y="2198161"/>
            <a:chExt cx="1330814" cy="727049"/>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12424" y="5377044"/>
            <a:ext cx="84196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25283" y="5377044"/>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690234" y="5377044"/>
            <a:ext cx="3101795"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361434" y="3663043"/>
            <a:ext cx="0" cy="1721738"/>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746090" y="3322309"/>
            <a:ext cx="2903696"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244998" y="3322309"/>
            <a:ext cx="0" cy="1589948"/>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646807" y="3072455"/>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p:txBody>
      </p:sp>
      <p:cxnSp>
        <p:nvCxnSpPr>
          <p:cNvPr id="447" name="Straight Arrow Connector 446">
            <a:extLst>
              <a:ext uri="{FF2B5EF4-FFF2-40B4-BE49-F238E27FC236}">
                <a16:creationId xmlns:a16="http://schemas.microsoft.com/office/drawing/2014/main" id="{F716C1C7-DB73-4899-A9AA-1453D6A013BB}"/>
              </a:ext>
            </a:extLst>
          </p:cNvPr>
          <p:cNvCxnSpPr>
            <a:cxnSpLocks/>
          </p:cNvCxnSpPr>
          <p:nvPr/>
        </p:nvCxnSpPr>
        <p:spPr>
          <a:xfrm>
            <a:off x="7997533" y="3322309"/>
            <a:ext cx="10985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9" name="Rectangle 448">
            <a:extLst>
              <a:ext uri="{FF2B5EF4-FFF2-40B4-BE49-F238E27FC236}">
                <a16:creationId xmlns:a16="http://schemas.microsoft.com/office/drawing/2014/main" id="{FA18CDB1-4BF2-4D7C-8805-584A840ED8A3}"/>
              </a:ext>
            </a:extLst>
          </p:cNvPr>
          <p:cNvSpPr/>
          <p:nvPr/>
        </p:nvSpPr>
        <p:spPr>
          <a:xfrm>
            <a:off x="10692961" y="3557823"/>
            <a:ext cx="10825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Real</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-time apps</a:t>
            </a:r>
          </a:p>
        </p:txBody>
      </p:sp>
      <p:cxnSp>
        <p:nvCxnSpPr>
          <p:cNvPr id="482" name="Straight Arrow Connector 481">
            <a:extLst>
              <a:ext uri="{FF2B5EF4-FFF2-40B4-BE49-F238E27FC236}">
                <a16:creationId xmlns:a16="http://schemas.microsoft.com/office/drawing/2014/main" id="{5E9B7376-EE9F-47FE-B9D1-0CD1C6B45B11}"/>
              </a:ext>
            </a:extLst>
          </p:cNvPr>
          <p:cNvCxnSpPr>
            <a:cxnSpLocks/>
          </p:cNvCxnSpPr>
          <p:nvPr/>
        </p:nvCxnSpPr>
        <p:spPr>
          <a:xfrm>
            <a:off x="9910168" y="3322309"/>
            <a:ext cx="750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AADCA64-D6E1-42BD-8329-84C5AE91F246}"/>
              </a:ext>
            </a:extLst>
          </p:cNvPr>
          <p:cNvGrpSpPr/>
          <p:nvPr/>
        </p:nvGrpSpPr>
        <p:grpSpPr>
          <a:xfrm>
            <a:off x="10933884" y="2912574"/>
            <a:ext cx="564730" cy="597900"/>
            <a:chOff x="10915069" y="3818150"/>
            <a:chExt cx="602360" cy="637740"/>
          </a:xfrm>
        </p:grpSpPr>
        <p:grpSp>
          <p:nvGrpSpPr>
            <p:cNvPr id="205" name="Group 204">
              <a:extLst>
                <a:ext uri="{FF2B5EF4-FFF2-40B4-BE49-F238E27FC236}">
                  <a16:creationId xmlns:a16="http://schemas.microsoft.com/office/drawing/2014/main" id="{ACD1BA2A-0A3B-45E7-8F7B-1E5AC6220EF5}"/>
                </a:ext>
              </a:extLst>
            </p:cNvPr>
            <p:cNvGrpSpPr/>
            <p:nvPr/>
          </p:nvGrpSpPr>
          <p:grpSpPr>
            <a:xfrm>
              <a:off x="11280742" y="4041355"/>
              <a:ext cx="200990" cy="145000"/>
              <a:chOff x="3751869" y="1754414"/>
              <a:chExt cx="4688258" cy="3381830"/>
            </a:xfrm>
          </p:grpSpPr>
          <p:sp>
            <p:nvSpPr>
              <p:cNvPr id="230" name="Freeform: Shape 132">
                <a:extLst>
                  <a:ext uri="{FF2B5EF4-FFF2-40B4-BE49-F238E27FC236}">
                    <a16:creationId xmlns:a16="http://schemas.microsoft.com/office/drawing/2014/main" id="{16F24FCB-4171-4E26-ADDC-F92117E5E1ED}"/>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1" name="Freeform: Shape 133">
                <a:extLst>
                  <a:ext uri="{FF2B5EF4-FFF2-40B4-BE49-F238E27FC236}">
                    <a16:creationId xmlns:a16="http://schemas.microsoft.com/office/drawing/2014/main" id="{0CFFBCA7-EFA9-4889-A85B-6F010FD5C8F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2" name="Freeform: Shape 134">
                <a:extLst>
                  <a:ext uri="{FF2B5EF4-FFF2-40B4-BE49-F238E27FC236}">
                    <a16:creationId xmlns:a16="http://schemas.microsoft.com/office/drawing/2014/main" id="{BD86CB7A-6650-4936-A08E-2D444721E959}"/>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3" name="Freeform: Shape 135">
                <a:extLst>
                  <a:ext uri="{FF2B5EF4-FFF2-40B4-BE49-F238E27FC236}">
                    <a16:creationId xmlns:a16="http://schemas.microsoft.com/office/drawing/2014/main" id="{25CADEEF-DBDE-4847-9EE9-5270A552F335}"/>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8195D17D-EFA8-4332-B2AD-75011A20BEE6}"/>
                </a:ext>
              </a:extLst>
            </p:cNvPr>
            <p:cNvGrpSpPr/>
            <p:nvPr/>
          </p:nvGrpSpPr>
          <p:grpSpPr>
            <a:xfrm>
              <a:off x="11244036" y="3835762"/>
              <a:ext cx="141376" cy="127675"/>
              <a:chOff x="2974863" y="1824177"/>
              <a:chExt cx="285701" cy="257980"/>
            </a:xfrm>
            <a:noFill/>
          </p:grpSpPr>
          <p:sp>
            <p:nvSpPr>
              <p:cNvPr id="227" name="Rectangle 48">
                <a:extLst>
                  <a:ext uri="{FF2B5EF4-FFF2-40B4-BE49-F238E27FC236}">
                    <a16:creationId xmlns:a16="http://schemas.microsoft.com/office/drawing/2014/main" id="{AB5E73B6-6303-45DD-8158-646DB3BA5ADA}"/>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49">
                <a:extLst>
                  <a:ext uri="{FF2B5EF4-FFF2-40B4-BE49-F238E27FC236}">
                    <a16:creationId xmlns:a16="http://schemas.microsoft.com/office/drawing/2014/main" id="{F427F7BA-208B-468D-B761-F4C2E57FD62F}"/>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Oval 228">
                <a:extLst>
                  <a:ext uri="{FF2B5EF4-FFF2-40B4-BE49-F238E27FC236}">
                    <a16:creationId xmlns:a16="http://schemas.microsoft.com/office/drawing/2014/main" id="{80E0E745-227E-4027-AA4C-D5C1FE06F8E0}"/>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7" name="Freeform 448">
              <a:extLst>
                <a:ext uri="{FF2B5EF4-FFF2-40B4-BE49-F238E27FC236}">
                  <a16:creationId xmlns:a16="http://schemas.microsoft.com/office/drawing/2014/main" id="{1AD4F243-5313-41C1-ABC7-778DA36E5204}"/>
                </a:ext>
              </a:extLst>
            </p:cNvPr>
            <p:cNvSpPr>
              <a:spLocks noEditPoints="1"/>
            </p:cNvSpPr>
            <p:nvPr/>
          </p:nvSpPr>
          <p:spPr bwMode="auto">
            <a:xfrm>
              <a:off x="10928409" y="4045873"/>
              <a:ext cx="304539" cy="173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5">
              <a:extLst>
                <a:ext uri="{FF2B5EF4-FFF2-40B4-BE49-F238E27FC236}">
                  <a16:creationId xmlns:a16="http://schemas.microsoft.com/office/drawing/2014/main" id="{812AB205-7B4C-4D9F-8191-6A62246A106F}"/>
                </a:ext>
              </a:extLst>
            </p:cNvPr>
            <p:cNvSpPr>
              <a:spLocks noEditPoints="1"/>
            </p:cNvSpPr>
            <p:nvPr/>
          </p:nvSpPr>
          <p:spPr bwMode="auto">
            <a:xfrm>
              <a:off x="11060612" y="3818150"/>
              <a:ext cx="99461" cy="1654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09" name="Group 208">
              <a:extLst>
                <a:ext uri="{FF2B5EF4-FFF2-40B4-BE49-F238E27FC236}">
                  <a16:creationId xmlns:a16="http://schemas.microsoft.com/office/drawing/2014/main" id="{DF946093-86C1-4E99-8D24-99C845A06D52}"/>
                </a:ext>
              </a:extLst>
            </p:cNvPr>
            <p:cNvGrpSpPr/>
            <p:nvPr/>
          </p:nvGrpSpPr>
          <p:grpSpPr>
            <a:xfrm>
              <a:off x="11200784" y="4295827"/>
              <a:ext cx="67673" cy="127109"/>
              <a:chOff x="4064485" y="1802065"/>
              <a:chExt cx="240628" cy="227361"/>
            </a:xfrm>
            <a:noFill/>
          </p:grpSpPr>
          <p:sp>
            <p:nvSpPr>
              <p:cNvPr id="224" name="Line 46">
                <a:extLst>
                  <a:ext uri="{FF2B5EF4-FFF2-40B4-BE49-F238E27FC236}">
                    <a16:creationId xmlns:a16="http://schemas.microsoft.com/office/drawing/2014/main" id="{8CBBCE35-DFD6-4D82-B7E7-7CFDA584114B}"/>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47">
                <a:extLst>
                  <a:ext uri="{FF2B5EF4-FFF2-40B4-BE49-F238E27FC236}">
                    <a16:creationId xmlns:a16="http://schemas.microsoft.com/office/drawing/2014/main" id="{D64567C0-D717-45F5-8047-16D1B285EED3}"/>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Line 54">
                <a:extLst>
                  <a:ext uri="{FF2B5EF4-FFF2-40B4-BE49-F238E27FC236}">
                    <a16:creationId xmlns:a16="http://schemas.microsoft.com/office/drawing/2014/main" id="{ACFF6A51-F0BB-4E9E-98A5-47E77B5BE166}"/>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0" name="Freeform: Shape 168">
              <a:extLst>
                <a:ext uri="{FF2B5EF4-FFF2-40B4-BE49-F238E27FC236}">
                  <a16:creationId xmlns:a16="http://schemas.microsoft.com/office/drawing/2014/main" id="{37BA1D8B-753D-4BAF-8A3D-29C26E8AECF2}"/>
                </a:ext>
              </a:extLst>
            </p:cNvPr>
            <p:cNvSpPr>
              <a:spLocks/>
            </p:cNvSpPr>
            <p:nvPr/>
          </p:nvSpPr>
          <p:spPr bwMode="auto">
            <a:xfrm flipH="1">
              <a:off x="11314724" y="4274902"/>
              <a:ext cx="202705" cy="17068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11" name="Group 210">
              <a:extLst>
                <a:ext uri="{FF2B5EF4-FFF2-40B4-BE49-F238E27FC236}">
                  <a16:creationId xmlns:a16="http://schemas.microsoft.com/office/drawing/2014/main" id="{6A5A8839-A308-4AD7-A24B-0B39B07F8AC8}"/>
                </a:ext>
              </a:extLst>
            </p:cNvPr>
            <p:cNvGrpSpPr/>
            <p:nvPr/>
          </p:nvGrpSpPr>
          <p:grpSpPr>
            <a:xfrm>
              <a:off x="11412161" y="3866758"/>
              <a:ext cx="67672" cy="62815"/>
              <a:chOff x="9766486" y="4221497"/>
              <a:chExt cx="118215" cy="109717"/>
            </a:xfrm>
          </p:grpSpPr>
          <p:sp>
            <p:nvSpPr>
              <p:cNvPr id="222" name="Line 47">
                <a:extLst>
                  <a:ext uri="{FF2B5EF4-FFF2-40B4-BE49-F238E27FC236}">
                    <a16:creationId xmlns:a16="http://schemas.microsoft.com/office/drawing/2014/main" id="{C2BBAFCF-F5A5-4461-8EAF-46E0BC92E8B7}"/>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Line 54">
                <a:extLst>
                  <a:ext uri="{FF2B5EF4-FFF2-40B4-BE49-F238E27FC236}">
                    <a16:creationId xmlns:a16="http://schemas.microsoft.com/office/drawing/2014/main" id="{F2907FDD-4852-4ABB-9C0D-30DC127D7A71}"/>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A03C5E08-3D19-47C9-AF25-8405DF9F2735}"/>
                </a:ext>
              </a:extLst>
            </p:cNvPr>
            <p:cNvGrpSpPr/>
            <p:nvPr/>
          </p:nvGrpSpPr>
          <p:grpSpPr>
            <a:xfrm>
              <a:off x="10915069" y="4269316"/>
              <a:ext cx="245084" cy="186574"/>
              <a:chOff x="2421061" y="2643553"/>
              <a:chExt cx="3651737" cy="2779942"/>
            </a:xfrm>
          </p:grpSpPr>
          <p:cxnSp>
            <p:nvCxnSpPr>
              <p:cNvPr id="217" name="Straight Connector 216">
                <a:extLst>
                  <a:ext uri="{FF2B5EF4-FFF2-40B4-BE49-F238E27FC236}">
                    <a16:creationId xmlns:a16="http://schemas.microsoft.com/office/drawing/2014/main" id="{CC958C17-E0B4-4BF4-8552-9C56AC04C492}"/>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325CD8-DD67-4314-B35D-1C7C31B1417C}"/>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90C44EC-5F01-4A36-A019-2299B7462F7B}"/>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D2EC28-0BCE-451A-9411-78C11D1DEE99}"/>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1" name="Freeform: Shape 581">
                <a:extLst>
                  <a:ext uri="{FF2B5EF4-FFF2-40B4-BE49-F238E27FC236}">
                    <a16:creationId xmlns:a16="http://schemas.microsoft.com/office/drawing/2014/main" id="{3EBD94EB-9C3B-4B63-8A41-D048BEC73B24}"/>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6963916" y="3366682"/>
            <a:ext cx="744528" cy="164552"/>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766705" y="2965978"/>
            <a:ext cx="45719" cy="309051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0720" y="5423811"/>
            <a:ext cx="1497246" cy="717329"/>
            <a:chOff x="240720" y="5423811"/>
            <a:chExt cx="1497246" cy="717329"/>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483034" y="5370474"/>
            <a:ext cx="40937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505550" y="5633752"/>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760595" y="563375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0832868" y="563375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666345" y="5370474"/>
            <a:ext cx="30667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8908666" y="5148851"/>
            <a:ext cx="451354" cy="443246"/>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044455" y="5205384"/>
            <a:ext cx="498100" cy="38780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123153" y="5228630"/>
            <a:ext cx="398140" cy="303090"/>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489042" y="2004008"/>
            <a:ext cx="1206987" cy="1288731"/>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478728" y="6278325"/>
            <a:ext cx="8684855" cy="561692"/>
          </a:xfrm>
          <a:prstGeom prst="rect">
            <a:avLst/>
          </a:prstGeom>
        </p:spPr>
        <p:txBody>
          <a:bodyPr wrap="square">
            <a:spAutoFit/>
          </a:bodyPr>
          <a:lstStyle/>
          <a:p>
            <a:pPr lvl="0" algn="ctr">
              <a:defRPr/>
            </a:pPr>
            <a:r>
              <a:rPr lang="en-US" sz="105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 </a:t>
            </a:r>
            <a:r>
              <a:rPr lang="en-US" sz="200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t>
            </a:r>
            <a:r>
              <a:rPr lang="en-US" sz="200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hlinkClick r:id="rId5"/>
              </a:rPr>
              <a:t>LINK</a:t>
            </a:r>
            <a:r>
              <a:rPr lang="en-US" sz="200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t>
            </a:r>
            <a:endParaRPr lang="en-US" sz="1050"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88" name="Rectangle 187">
            <a:extLst>
              <a:ext uri="{FF2B5EF4-FFF2-40B4-BE49-F238E27FC236}">
                <a16:creationId xmlns:a16="http://schemas.microsoft.com/office/drawing/2014/main" id="{12BFB980-51F6-44EE-8D9E-78B2B8B8C4E0}"/>
              </a:ext>
            </a:extLst>
          </p:cNvPr>
          <p:cNvSpPr/>
          <p:nvPr/>
        </p:nvSpPr>
        <p:spPr>
          <a:xfrm>
            <a:off x="6443017" y="5113767"/>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5E44-A301-45B9-89FC-4D14971BF458}"/>
              </a:ext>
            </a:extLst>
          </p:cNvPr>
          <p:cNvSpPr>
            <a:spLocks noGrp="1"/>
          </p:cNvSpPr>
          <p:nvPr>
            <p:ph type="title"/>
          </p:nvPr>
        </p:nvSpPr>
        <p:spPr>
          <a:xfrm>
            <a:off x="269242" y="-7294"/>
            <a:ext cx="11655840" cy="899537"/>
          </a:xfrm>
        </p:spPr>
        <p:txBody>
          <a:bodyPr/>
          <a:lstStyle/>
          <a:p>
            <a:r>
              <a:rPr lang="en-US" sz="4313"/>
              <a:t>Reason for a Data Lake</a:t>
            </a:r>
          </a:p>
        </p:txBody>
      </p:sp>
      <p:grpSp>
        <p:nvGrpSpPr>
          <p:cNvPr id="24" name="Group 23">
            <a:extLst>
              <a:ext uri="{FF2B5EF4-FFF2-40B4-BE49-F238E27FC236}">
                <a16:creationId xmlns:a16="http://schemas.microsoft.com/office/drawing/2014/main" id="{0DAE681D-0A17-440D-80F3-17B5E46A9EF2}"/>
              </a:ext>
            </a:extLst>
          </p:cNvPr>
          <p:cNvGrpSpPr/>
          <p:nvPr/>
        </p:nvGrpSpPr>
        <p:grpSpPr>
          <a:xfrm>
            <a:off x="3250942" y="6033428"/>
            <a:ext cx="5603817" cy="757165"/>
            <a:chOff x="3341983" y="5971394"/>
            <a:chExt cx="5716185" cy="772348"/>
          </a:xfrm>
        </p:grpSpPr>
        <p:sp>
          <p:nvSpPr>
            <p:cNvPr id="3" name="Flowchart: Magnetic Disk 2">
              <a:extLst>
                <a:ext uri="{FF2B5EF4-FFF2-40B4-BE49-F238E27FC236}">
                  <a16:creationId xmlns:a16="http://schemas.microsoft.com/office/drawing/2014/main" id="{E4864654-8693-485F-A7D2-F8E8E45C3C8C}"/>
                </a:ext>
              </a:extLst>
            </p:cNvPr>
            <p:cNvSpPr/>
            <p:nvPr/>
          </p:nvSpPr>
          <p:spPr bwMode="auto">
            <a:xfrm>
              <a:off x="3341983" y="5971394"/>
              <a:ext cx="5716185" cy="726268"/>
            </a:xfrm>
            <a:prstGeom prst="flowChartMagneticDisk">
              <a:avLst/>
            </a:prstGeom>
            <a:solidFill>
              <a:schemeClr val="bg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32F23DF4-5FD1-436D-9BC0-C36957BBE3A1}"/>
                </a:ext>
              </a:extLst>
            </p:cNvPr>
            <p:cNvSpPr txBox="1"/>
            <p:nvPr/>
          </p:nvSpPr>
          <p:spPr>
            <a:xfrm>
              <a:off x="3475037" y="6198977"/>
              <a:ext cx="5583130"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Structured Data (Big V)</a:t>
              </a:r>
            </a:p>
          </p:txBody>
        </p:sp>
      </p:grpSp>
      <p:grpSp>
        <p:nvGrpSpPr>
          <p:cNvPr id="29" name="Group 28">
            <a:extLst>
              <a:ext uri="{FF2B5EF4-FFF2-40B4-BE49-F238E27FC236}">
                <a16:creationId xmlns:a16="http://schemas.microsoft.com/office/drawing/2014/main" id="{EBE555B2-5C52-44AF-9AC8-86447556F77D}"/>
              </a:ext>
            </a:extLst>
          </p:cNvPr>
          <p:cNvGrpSpPr/>
          <p:nvPr/>
        </p:nvGrpSpPr>
        <p:grpSpPr>
          <a:xfrm>
            <a:off x="3250940" y="5393770"/>
            <a:ext cx="5603818" cy="903436"/>
            <a:chOff x="3316128" y="5501430"/>
            <a:chExt cx="5716186" cy="921552"/>
          </a:xfrm>
        </p:grpSpPr>
        <p:sp>
          <p:nvSpPr>
            <p:cNvPr id="7" name="Flowchart: Magnetic Disk 6">
              <a:extLst>
                <a:ext uri="{FF2B5EF4-FFF2-40B4-BE49-F238E27FC236}">
                  <a16:creationId xmlns:a16="http://schemas.microsoft.com/office/drawing/2014/main" id="{68903328-E715-40B1-AE65-213E8272E750}"/>
                </a:ext>
              </a:extLst>
            </p:cNvPr>
            <p:cNvSpPr/>
            <p:nvPr/>
          </p:nvSpPr>
          <p:spPr bwMode="auto">
            <a:xfrm>
              <a:off x="3316129" y="5501430"/>
              <a:ext cx="5716185" cy="921552"/>
            </a:xfrm>
            <a:prstGeom prst="flowChartMagneticDisk">
              <a:avLst/>
            </a:prstGeom>
            <a:solidFill>
              <a:schemeClr val="bg2">
                <a:lumMod val="40000"/>
                <a:lumOff val="6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6118F2EF-564D-468B-A3BE-7938EAEBBE26}"/>
                </a:ext>
              </a:extLst>
            </p:cNvPr>
            <p:cNvSpPr txBox="1"/>
            <p:nvPr/>
          </p:nvSpPr>
          <p:spPr>
            <a:xfrm>
              <a:off x="3316128" y="5783262"/>
              <a:ext cx="5716185"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Just in-case data</a:t>
              </a:r>
            </a:p>
          </p:txBody>
        </p:sp>
      </p:grpSp>
      <p:grpSp>
        <p:nvGrpSpPr>
          <p:cNvPr id="9" name="Group 8">
            <a:extLst>
              <a:ext uri="{FF2B5EF4-FFF2-40B4-BE49-F238E27FC236}">
                <a16:creationId xmlns:a16="http://schemas.microsoft.com/office/drawing/2014/main" id="{9116988D-F9B6-44A4-A267-DB6C31BABA23}"/>
              </a:ext>
            </a:extLst>
          </p:cNvPr>
          <p:cNvGrpSpPr/>
          <p:nvPr/>
        </p:nvGrpSpPr>
        <p:grpSpPr>
          <a:xfrm>
            <a:off x="3250940" y="4734943"/>
            <a:ext cx="5603818" cy="964647"/>
            <a:chOff x="3361328" y="5326062"/>
            <a:chExt cx="5716186" cy="914400"/>
          </a:xfrm>
          <a:solidFill>
            <a:schemeClr val="bg2">
              <a:lumMod val="60000"/>
              <a:lumOff val="40000"/>
            </a:schemeClr>
          </a:solidFill>
        </p:grpSpPr>
        <p:sp>
          <p:nvSpPr>
            <p:cNvPr id="10" name="Flowchart: Magnetic Disk 9">
              <a:extLst>
                <a:ext uri="{FF2B5EF4-FFF2-40B4-BE49-F238E27FC236}">
                  <a16:creationId xmlns:a16="http://schemas.microsoft.com/office/drawing/2014/main" id="{C6CCA8A3-6BE2-4498-A733-75732A0C3847}"/>
                </a:ext>
              </a:extLst>
            </p:cNvPr>
            <p:cNvSpPr/>
            <p:nvPr/>
          </p:nvSpPr>
          <p:spPr bwMode="auto">
            <a:xfrm>
              <a:off x="3361329" y="532606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96087C44-8D74-40BE-A0E6-118442DCC74A}"/>
                </a:ext>
              </a:extLst>
            </p:cNvPr>
            <p:cNvSpPr txBox="1"/>
            <p:nvPr/>
          </p:nvSpPr>
          <p:spPr>
            <a:xfrm>
              <a:off x="3361328" y="5735663"/>
              <a:ext cx="5716185" cy="501709"/>
            </a:xfrm>
            <a:prstGeom prst="rect">
              <a:avLst/>
            </a:prstGeom>
            <a:grp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Archive Data</a:t>
              </a:r>
            </a:p>
          </p:txBody>
        </p:sp>
      </p:grpSp>
      <p:grpSp>
        <p:nvGrpSpPr>
          <p:cNvPr id="30" name="Group 29">
            <a:extLst>
              <a:ext uri="{FF2B5EF4-FFF2-40B4-BE49-F238E27FC236}">
                <a16:creationId xmlns:a16="http://schemas.microsoft.com/office/drawing/2014/main" id="{005489D0-D6C1-4EA7-814B-3C08C207C9D5}"/>
              </a:ext>
            </a:extLst>
          </p:cNvPr>
          <p:cNvGrpSpPr/>
          <p:nvPr/>
        </p:nvGrpSpPr>
        <p:grpSpPr>
          <a:xfrm>
            <a:off x="3250942" y="3991260"/>
            <a:ext cx="5603817" cy="1050009"/>
            <a:chOff x="3316129" y="4070796"/>
            <a:chExt cx="5716185" cy="1071064"/>
          </a:xfrm>
        </p:grpSpPr>
        <p:sp>
          <p:nvSpPr>
            <p:cNvPr id="13" name="Flowchart: Magnetic Disk 12">
              <a:extLst>
                <a:ext uri="{FF2B5EF4-FFF2-40B4-BE49-F238E27FC236}">
                  <a16:creationId xmlns:a16="http://schemas.microsoft.com/office/drawing/2014/main" id="{27B30F68-8D5C-40A0-B645-5D23BB08AB13}"/>
                </a:ext>
              </a:extLst>
            </p:cNvPr>
            <p:cNvSpPr/>
            <p:nvPr/>
          </p:nvSpPr>
          <p:spPr bwMode="auto">
            <a:xfrm>
              <a:off x="3316129" y="4070796"/>
              <a:ext cx="5716185" cy="1071064"/>
            </a:xfrm>
            <a:prstGeom prst="flowChartMagneticDisk">
              <a:avLst/>
            </a:prstGeom>
            <a:solidFill>
              <a:schemeClr val="bg2">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710012F-2254-4D2A-9FE5-497CA511A38A}"/>
                </a:ext>
              </a:extLst>
            </p:cNvPr>
            <p:cNvSpPr txBox="1"/>
            <p:nvPr/>
          </p:nvSpPr>
          <p:spPr>
            <a:xfrm>
              <a:off x="3316129" y="4506619"/>
              <a:ext cx="5716184" cy="544764"/>
            </a:xfrm>
            <a:prstGeom prst="rect">
              <a:avLst/>
            </a:prstGeom>
            <a:noFill/>
          </p:spPr>
          <p:txBody>
            <a:bodyPr wrap="square" lIns="179285" tIns="143428" rIns="179285" bIns="143428" rtlCol="0">
              <a:spAutoFit/>
            </a:bodyPr>
            <a:lstStyle/>
            <a:p>
              <a:pPr algn="ctr">
                <a:lnSpc>
                  <a:spcPct val="90000"/>
                </a:lnSpc>
                <a:spcAft>
                  <a:spcPts val="588"/>
                </a:spcAft>
              </a:pPr>
              <a:r>
                <a:rPr lang="en-US" sz="1765">
                  <a:solidFill>
                    <a:schemeClr val="bg1"/>
                  </a:solidFill>
                </a:rPr>
                <a:t>Streaming Data</a:t>
              </a:r>
            </a:p>
          </p:txBody>
        </p:sp>
      </p:grpSp>
      <p:grpSp>
        <p:nvGrpSpPr>
          <p:cNvPr id="15" name="Group 14">
            <a:extLst>
              <a:ext uri="{FF2B5EF4-FFF2-40B4-BE49-F238E27FC236}">
                <a16:creationId xmlns:a16="http://schemas.microsoft.com/office/drawing/2014/main" id="{B7814804-2809-4D18-AC9F-3931CD78CAFA}"/>
              </a:ext>
            </a:extLst>
          </p:cNvPr>
          <p:cNvGrpSpPr/>
          <p:nvPr/>
        </p:nvGrpSpPr>
        <p:grpSpPr>
          <a:xfrm>
            <a:off x="3250940" y="3098758"/>
            <a:ext cx="5603818" cy="1281310"/>
            <a:chOff x="3361328" y="5272372"/>
            <a:chExt cx="5716186" cy="914400"/>
          </a:xfrm>
          <a:solidFill>
            <a:schemeClr val="tx2">
              <a:lumMod val="75000"/>
              <a:lumOff val="25000"/>
            </a:schemeClr>
          </a:solidFill>
        </p:grpSpPr>
        <p:sp>
          <p:nvSpPr>
            <p:cNvPr id="16" name="Flowchart: Magnetic Disk 15">
              <a:extLst>
                <a:ext uri="{FF2B5EF4-FFF2-40B4-BE49-F238E27FC236}">
                  <a16:creationId xmlns:a16="http://schemas.microsoft.com/office/drawing/2014/main" id="{F6743597-7CFA-4109-BF4F-2F4DB032DEFE}"/>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31B593D-ADC5-478A-9042-7A2C5D5F9CC9}"/>
                </a:ext>
              </a:extLst>
            </p:cNvPr>
            <p:cNvSpPr txBox="1"/>
            <p:nvPr/>
          </p:nvSpPr>
          <p:spPr>
            <a:xfrm>
              <a:off x="3361328" y="5681102"/>
              <a:ext cx="5716185" cy="381126"/>
            </a:xfrm>
            <a:prstGeom prst="rect">
              <a:avLst/>
            </a:prstGeom>
            <a:grpFill/>
          </p:spPr>
          <p:txBody>
            <a:bodyPr wrap="square" lIns="179285" tIns="143428" rIns="179285" bIns="143428" rtlCol="0">
              <a:spAutoFit/>
            </a:bodyPr>
            <a:lstStyle/>
            <a:p>
              <a:pPr algn="ctr">
                <a:lnSpc>
                  <a:spcPct val="90000"/>
                </a:lnSpc>
                <a:spcAft>
                  <a:spcPts val="588"/>
                </a:spcAft>
              </a:pPr>
              <a:r>
                <a:rPr lang="en-US" sz="1765">
                  <a:solidFill>
                    <a:schemeClr val="bg1"/>
                  </a:solidFill>
                </a:rPr>
                <a:t>IOT Telemetry/Data (Semi-Structured)</a:t>
              </a:r>
            </a:p>
          </p:txBody>
        </p:sp>
      </p:grpSp>
      <p:grpSp>
        <p:nvGrpSpPr>
          <p:cNvPr id="18" name="Group 17">
            <a:extLst>
              <a:ext uri="{FF2B5EF4-FFF2-40B4-BE49-F238E27FC236}">
                <a16:creationId xmlns:a16="http://schemas.microsoft.com/office/drawing/2014/main" id="{4EFD11A1-F7E5-4309-9329-4AC92C08F5A5}"/>
              </a:ext>
            </a:extLst>
          </p:cNvPr>
          <p:cNvGrpSpPr/>
          <p:nvPr/>
        </p:nvGrpSpPr>
        <p:grpSpPr>
          <a:xfrm>
            <a:off x="3250940" y="2204467"/>
            <a:ext cx="5603818" cy="1281310"/>
            <a:chOff x="3361328" y="5272372"/>
            <a:chExt cx="5716186" cy="914400"/>
          </a:xfrm>
          <a:solidFill>
            <a:schemeClr val="bg2">
              <a:lumMod val="50000"/>
            </a:schemeClr>
          </a:solidFill>
        </p:grpSpPr>
        <p:sp>
          <p:nvSpPr>
            <p:cNvPr id="19" name="Flowchart: Magnetic Disk 18">
              <a:extLst>
                <a:ext uri="{FF2B5EF4-FFF2-40B4-BE49-F238E27FC236}">
                  <a16:creationId xmlns:a16="http://schemas.microsoft.com/office/drawing/2014/main" id="{E3D60977-502D-437E-AA84-93A7EDE08A10}"/>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5880AAD0-60D2-4E05-8E13-E1DD796B538A}"/>
                </a:ext>
              </a:extLst>
            </p:cNvPr>
            <p:cNvSpPr txBox="1"/>
            <p:nvPr/>
          </p:nvSpPr>
          <p:spPr>
            <a:xfrm>
              <a:off x="3361328" y="5626268"/>
              <a:ext cx="5716185" cy="381126"/>
            </a:xfrm>
            <a:prstGeom prst="rect">
              <a:avLst/>
            </a:prstGeom>
            <a:grpFill/>
          </p:spPr>
          <p:txBody>
            <a:bodyPr wrap="square" lIns="179285" tIns="143428" rIns="179285" bIns="143428" rtlCol="0">
              <a:spAutoFit/>
            </a:bodyPr>
            <a:lstStyle/>
            <a:p>
              <a:pPr algn="ctr">
                <a:lnSpc>
                  <a:spcPct val="90000"/>
                </a:lnSpc>
                <a:spcAft>
                  <a:spcPts val="588"/>
                </a:spcAft>
              </a:pPr>
              <a:r>
                <a:rPr lang="en-US" sz="1765">
                  <a:solidFill>
                    <a:schemeClr val="bg1"/>
                  </a:solidFill>
                </a:rPr>
                <a:t>Unstructured Data (Images, Videos)</a:t>
              </a:r>
            </a:p>
          </p:txBody>
        </p:sp>
      </p:grpSp>
      <p:grpSp>
        <p:nvGrpSpPr>
          <p:cNvPr id="21" name="Group 20">
            <a:extLst>
              <a:ext uri="{FF2B5EF4-FFF2-40B4-BE49-F238E27FC236}">
                <a16:creationId xmlns:a16="http://schemas.microsoft.com/office/drawing/2014/main" id="{B18E395E-251D-44F8-9490-3DE8C82E82A2}"/>
              </a:ext>
            </a:extLst>
          </p:cNvPr>
          <p:cNvGrpSpPr/>
          <p:nvPr/>
        </p:nvGrpSpPr>
        <p:grpSpPr>
          <a:xfrm>
            <a:off x="3250940" y="1068063"/>
            <a:ext cx="5603818" cy="1555919"/>
            <a:chOff x="3361328" y="5272372"/>
            <a:chExt cx="5716186" cy="914400"/>
          </a:xfrm>
          <a:solidFill>
            <a:schemeClr val="tx2">
              <a:lumMod val="90000"/>
              <a:lumOff val="10000"/>
            </a:schemeClr>
          </a:solidFill>
        </p:grpSpPr>
        <p:sp>
          <p:nvSpPr>
            <p:cNvPr id="22" name="Flowchart: Magnetic Disk 21">
              <a:extLst>
                <a:ext uri="{FF2B5EF4-FFF2-40B4-BE49-F238E27FC236}">
                  <a16:creationId xmlns:a16="http://schemas.microsoft.com/office/drawing/2014/main" id="{CB5A04B6-0A32-4D39-8231-0857E7C851CC}"/>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85C4C952-BE4A-49CD-8CC8-FD7680521E18}"/>
                </a:ext>
              </a:extLst>
            </p:cNvPr>
            <p:cNvSpPr txBox="1"/>
            <p:nvPr/>
          </p:nvSpPr>
          <p:spPr>
            <a:xfrm>
              <a:off x="3361328" y="5605112"/>
              <a:ext cx="5716185" cy="457491"/>
            </a:xfrm>
            <a:prstGeom prst="rect">
              <a:avLst/>
            </a:prstGeom>
            <a:noFill/>
          </p:spPr>
          <p:txBody>
            <a:bodyPr wrap="square" lIns="179285" tIns="143428" rIns="179285" bIns="143428" rtlCol="0">
              <a:spAutoFit/>
            </a:bodyPr>
            <a:lstStyle/>
            <a:p>
              <a:pPr algn="ctr">
                <a:lnSpc>
                  <a:spcPct val="90000"/>
                </a:lnSpc>
                <a:spcAft>
                  <a:spcPts val="588"/>
                </a:spcAft>
              </a:pPr>
              <a:r>
                <a:rPr lang="en-US" sz="1765">
                  <a:solidFill>
                    <a:schemeClr val="bg1"/>
                  </a:solidFill>
                </a:rPr>
                <a:t>Rapid Data Innovation (Self-service, Data Experimentation)</a:t>
              </a:r>
            </a:p>
          </p:txBody>
        </p:sp>
      </p:grpSp>
      <p:grpSp>
        <p:nvGrpSpPr>
          <p:cNvPr id="6" name="Group 5">
            <a:extLst>
              <a:ext uri="{FF2B5EF4-FFF2-40B4-BE49-F238E27FC236}">
                <a16:creationId xmlns:a16="http://schemas.microsoft.com/office/drawing/2014/main" id="{2BC16103-E67D-47D3-893B-2E22CD4B0373}"/>
              </a:ext>
            </a:extLst>
          </p:cNvPr>
          <p:cNvGrpSpPr/>
          <p:nvPr/>
        </p:nvGrpSpPr>
        <p:grpSpPr>
          <a:xfrm>
            <a:off x="642749" y="149943"/>
            <a:ext cx="10906502" cy="1785016"/>
            <a:chOff x="1646237" y="152453"/>
            <a:chExt cx="9372600" cy="1820809"/>
          </a:xfrm>
        </p:grpSpPr>
        <p:pic>
          <p:nvPicPr>
            <p:cNvPr id="31" name="Picture 30">
              <a:extLst>
                <a:ext uri="{FF2B5EF4-FFF2-40B4-BE49-F238E27FC236}">
                  <a16:creationId xmlns:a16="http://schemas.microsoft.com/office/drawing/2014/main" id="{E382D272-72C9-4276-B3CE-A092DCBA3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237" y="152453"/>
              <a:ext cx="9372600" cy="1820809"/>
            </a:xfrm>
            <a:prstGeom prst="rect">
              <a:avLst/>
            </a:prstGeom>
          </p:spPr>
        </p:pic>
        <p:sp>
          <p:nvSpPr>
            <p:cNvPr id="5" name="TextBox 4">
              <a:extLst>
                <a:ext uri="{FF2B5EF4-FFF2-40B4-BE49-F238E27FC236}">
                  <a16:creationId xmlns:a16="http://schemas.microsoft.com/office/drawing/2014/main" id="{D0683E40-EE22-4DC3-B71A-5753D5439899}"/>
                </a:ext>
              </a:extLst>
            </p:cNvPr>
            <p:cNvSpPr txBox="1"/>
            <p:nvPr/>
          </p:nvSpPr>
          <p:spPr>
            <a:xfrm>
              <a:off x="4085822" y="609653"/>
              <a:ext cx="4267200" cy="849463"/>
            </a:xfrm>
            <a:prstGeom prst="rect">
              <a:avLst/>
            </a:prstGeom>
            <a:noFill/>
          </p:spPr>
          <p:txBody>
            <a:bodyPr wrap="square" lIns="179285" tIns="143428" rIns="179285" bIns="143428" rtlCol="0">
              <a:spAutoFit/>
            </a:bodyPr>
            <a:lstStyle/>
            <a:p>
              <a:pPr algn="ctr">
                <a:lnSpc>
                  <a:spcPct val="90000"/>
                </a:lnSpc>
                <a:spcAft>
                  <a:spcPts val="588"/>
                </a:spcAft>
              </a:pPr>
              <a:r>
                <a:rPr lang="en-US" sz="3921">
                  <a:solidFill>
                    <a:schemeClr val="bg1"/>
                  </a:solidFill>
                </a:rPr>
                <a:t>Data Lake</a:t>
              </a:r>
            </a:p>
          </p:txBody>
        </p:sp>
      </p:grpSp>
      <p:pic>
        <p:nvPicPr>
          <p:cNvPr id="25" name="Picture 24" descr="A picture containing thing, object&#10;&#10;Description generated with high confidence">
            <a:extLst>
              <a:ext uri="{FF2B5EF4-FFF2-40B4-BE49-F238E27FC236}">
                <a16:creationId xmlns:a16="http://schemas.microsoft.com/office/drawing/2014/main" id="{B3A5F212-EB9C-4709-9799-A35B814DB3C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016524" y="4959866"/>
            <a:ext cx="544881" cy="611214"/>
          </a:xfrm>
          <a:prstGeom prst="rect">
            <a:avLst/>
          </a:prstGeom>
        </p:spPr>
      </p:pic>
      <p:pic>
        <p:nvPicPr>
          <p:cNvPr id="33" name="Picture 32" descr="A picture containing indoor, pan, kitchenware, sitting&#10;&#10;Description generated with very high confidence">
            <a:extLst>
              <a:ext uri="{FF2B5EF4-FFF2-40B4-BE49-F238E27FC236}">
                <a16:creationId xmlns:a16="http://schemas.microsoft.com/office/drawing/2014/main" id="{0866990B-DA22-454A-9D86-3C972E45497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079862" y="6180321"/>
            <a:ext cx="418205" cy="418205"/>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9520C10C-B574-4486-BE07-F51266CC469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090571" y="5521157"/>
            <a:ext cx="765704" cy="613173"/>
          </a:xfrm>
          <a:prstGeom prst="rect">
            <a:avLst/>
          </a:prstGeom>
        </p:spPr>
      </p:pic>
      <p:pic>
        <p:nvPicPr>
          <p:cNvPr id="40" name="Picture 39">
            <a:extLst>
              <a:ext uri="{FF2B5EF4-FFF2-40B4-BE49-F238E27FC236}">
                <a16:creationId xmlns:a16="http://schemas.microsoft.com/office/drawing/2014/main" id="{69ED9524-1AAB-40C4-9D7E-E1300B1B4052}"/>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885144" y="4205549"/>
            <a:ext cx="1176558" cy="661688"/>
          </a:xfrm>
          <a:prstGeom prst="rect">
            <a:avLst/>
          </a:prstGeom>
        </p:spPr>
      </p:pic>
      <p:pic>
        <p:nvPicPr>
          <p:cNvPr id="42" name="Picture 41">
            <a:extLst>
              <a:ext uri="{FF2B5EF4-FFF2-40B4-BE49-F238E27FC236}">
                <a16:creationId xmlns:a16="http://schemas.microsoft.com/office/drawing/2014/main" id="{B60DC36E-AE03-4716-B856-F300D9CED18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854758" y="3414449"/>
            <a:ext cx="868412" cy="83714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AFE386EE-52B4-4D10-94F5-10F31B8B3C3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973096" y="2441149"/>
            <a:ext cx="1000655" cy="1000655"/>
          </a:xfrm>
          <a:prstGeom prst="rect">
            <a:avLst/>
          </a:prstGeom>
        </p:spPr>
      </p:pic>
      <p:pic>
        <p:nvPicPr>
          <p:cNvPr id="49" name="Picture 48">
            <a:extLst>
              <a:ext uri="{FF2B5EF4-FFF2-40B4-BE49-F238E27FC236}">
                <a16:creationId xmlns:a16="http://schemas.microsoft.com/office/drawing/2014/main" id="{634457FE-961F-40B7-BA68-A156C895C161}"/>
              </a:ext>
            </a:extLst>
          </p:cNvPr>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9039777" y="1734182"/>
            <a:ext cx="1249302" cy="947797"/>
          </a:xfrm>
          <a:prstGeom prst="rect">
            <a:avLst/>
          </a:prstGeom>
        </p:spPr>
      </p:pic>
    </p:spTree>
    <p:extLst>
      <p:ext uri="{BB962C8B-B14F-4D97-AF65-F5344CB8AC3E}">
        <p14:creationId xmlns:p14="http://schemas.microsoft.com/office/powerpoint/2010/main" val="311430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201" y="457200"/>
            <a:ext cx="5638798" cy="1409700"/>
          </a:xfrm>
        </p:spPr>
        <p:txBody>
          <a:bodyPr anchor="t">
            <a:normAutofit/>
          </a:bodyPr>
          <a:lstStyle/>
          <a:p>
            <a:r>
              <a:rPr lang="en-US" dirty="0"/>
              <a:t>Enterprise Launch</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465151" y="1866901"/>
            <a:ext cx="5630848" cy="2578100"/>
          </a:xfrm>
        </p:spPr>
        <p:txBody>
          <a:bodyPr vert="horz" wrap="square" lIns="182880" tIns="182880" rIns="182880" bIns="182880" rtlCol="0">
            <a:normAutofit/>
          </a:bodyPr>
          <a:lstStyle/>
          <a:p>
            <a:pPr marL="514350" indent="-514350">
              <a:spcBef>
                <a:spcPts val="0"/>
              </a:spcBef>
              <a:spcAft>
                <a:spcPts val="1800"/>
              </a:spcAft>
              <a:buClr>
                <a:srgbClr val="0070C0"/>
              </a:buClr>
              <a:buSzPct val="95000"/>
              <a:buAutoNum type="arabicPeriod"/>
            </a:pPr>
            <a:r>
              <a:rPr lang="en-US" b="0" dirty="0"/>
              <a:t>Today’s State</a:t>
            </a:r>
          </a:p>
          <a:p>
            <a:pPr marL="514350" indent="-514350">
              <a:spcBef>
                <a:spcPts val="0"/>
              </a:spcBef>
              <a:spcAft>
                <a:spcPts val="1800"/>
              </a:spcAft>
              <a:buClr>
                <a:srgbClr val="0070C0"/>
              </a:buClr>
              <a:buSzPct val="95000"/>
              <a:buAutoNum type="arabicPeriod"/>
            </a:pPr>
            <a:r>
              <a:rPr lang="en-US" b="0" dirty="0"/>
              <a:t>Future State</a:t>
            </a:r>
          </a:p>
          <a:p>
            <a:pPr marL="514350" indent="-514350">
              <a:spcBef>
                <a:spcPts val="0"/>
              </a:spcBef>
              <a:spcAft>
                <a:spcPts val="1800"/>
              </a:spcAft>
              <a:buClr>
                <a:srgbClr val="0070C0"/>
              </a:buClr>
              <a:buSzPct val="95000"/>
              <a:buAutoNum type="arabicPeriod"/>
            </a:pPr>
            <a:r>
              <a:rPr lang="en-US" b="0" dirty="0"/>
              <a:t>Journey to get there</a:t>
            </a:r>
          </a:p>
        </p:txBody>
      </p:sp>
      <p:pic>
        <p:nvPicPr>
          <p:cNvPr id="14" name="Picture 13" descr="A view of a large body of water&#10;&#10;Description automatically generated">
            <a:extLst>
              <a:ext uri="{FF2B5EF4-FFF2-40B4-BE49-F238E27FC236}">
                <a16:creationId xmlns:a16="http://schemas.microsoft.com/office/drawing/2014/main" id="{865E26BE-7630-494E-BADB-1E4B9CCDE7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593" r="15279"/>
          <a:stretch/>
        </p:blipFill>
        <p:spPr>
          <a:xfrm>
            <a:off x="4529528" y="10"/>
            <a:ext cx="7662472" cy="685799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pic>
    </p:spTree>
    <p:extLst>
      <p:ext uri="{BB962C8B-B14F-4D97-AF65-F5344CB8AC3E}">
        <p14:creationId xmlns:p14="http://schemas.microsoft.com/office/powerpoint/2010/main" val="90177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I)</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403676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418154"/>
            <a:ext cx="348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2479691" y="4207574"/>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71624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52981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81060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6090" y="4073220"/>
            <a:ext cx="780290" cy="780290"/>
          </a:xfrm>
          <a:prstGeom prst="rect">
            <a:avLst/>
          </a:prstGeom>
        </p:spPr>
      </p:pic>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175339" y="3134337"/>
            <a:ext cx="328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2523944" y="292614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p:cNvCxnSpPr>
          <p:nvPr/>
        </p:nvCxnSpPr>
        <p:spPr>
          <a:xfrm>
            <a:off x="5002356" y="3628757"/>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BBA96A9-EF70-41A0-B7C0-B503666B3332}"/>
              </a:ext>
            </a:extLst>
          </p:cNvPr>
          <p:cNvSpPr txBox="1"/>
          <p:nvPr/>
        </p:nvSpPr>
        <p:spPr>
          <a:xfrm>
            <a:off x="4367356" y="482570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42" name="Picture 2" descr="See the source image">
            <a:extLst>
              <a:ext uri="{FF2B5EF4-FFF2-40B4-BE49-F238E27FC236}">
                <a16:creationId xmlns:a16="http://schemas.microsoft.com/office/drawing/2014/main" id="{606BFAB0-F814-4830-AE1D-EA4A37F04D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5072" y="2725446"/>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D60FC1C-F7FF-4D66-8B43-64B4A886B8D8}"/>
              </a:ext>
            </a:extLst>
          </p:cNvPr>
          <p:cNvSpPr txBox="1"/>
          <p:nvPr/>
        </p:nvSpPr>
        <p:spPr>
          <a:xfrm>
            <a:off x="4547746" y="3419944"/>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SSIS Runtime</a:t>
            </a:r>
          </a:p>
        </p:txBody>
      </p:sp>
      <p:pic>
        <p:nvPicPr>
          <p:cNvPr id="14" name="Picture 13">
            <a:extLst>
              <a:ext uri="{FF2B5EF4-FFF2-40B4-BE49-F238E27FC236}">
                <a16:creationId xmlns:a16="http://schemas.microsoft.com/office/drawing/2014/main" id="{C5AEC126-3BB2-4C17-9671-561A715805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4614" y="6470427"/>
            <a:ext cx="274320" cy="274320"/>
          </a:xfrm>
          <a:prstGeom prst="rect">
            <a:avLst/>
          </a:prstGeom>
        </p:spPr>
      </p:pic>
      <p:pic>
        <p:nvPicPr>
          <p:cNvPr id="16" name="Picture 15">
            <a:extLst>
              <a:ext uri="{FF2B5EF4-FFF2-40B4-BE49-F238E27FC236}">
                <a16:creationId xmlns:a16="http://schemas.microsoft.com/office/drawing/2014/main" id="{D44E07E5-57F9-4741-A9FC-67F6C516F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2862" y="6470427"/>
            <a:ext cx="274320" cy="274320"/>
          </a:xfrm>
          <a:prstGeom prst="rect">
            <a:avLst/>
          </a:prstGeom>
        </p:spPr>
      </p:pic>
      <p:sp>
        <p:nvSpPr>
          <p:cNvPr id="55" name="TextBox 54">
            <a:extLst>
              <a:ext uri="{FF2B5EF4-FFF2-40B4-BE49-F238E27FC236}">
                <a16:creationId xmlns:a16="http://schemas.microsoft.com/office/drawing/2014/main" id="{49611B41-F3DC-47F7-ABD2-23B393F9CCF8}"/>
              </a:ext>
            </a:extLst>
          </p:cNvPr>
          <p:cNvSpPr txBox="1"/>
          <p:nvPr/>
        </p:nvSpPr>
        <p:spPr>
          <a:xfrm>
            <a:off x="537957" y="648584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57" name="TextBox 56">
            <a:extLst>
              <a:ext uri="{FF2B5EF4-FFF2-40B4-BE49-F238E27FC236}">
                <a16:creationId xmlns:a16="http://schemas.microsoft.com/office/drawing/2014/main" id="{B81BE05A-1F0C-4195-B481-B6F70F7E7C77}"/>
              </a:ext>
            </a:extLst>
          </p:cNvPr>
          <p:cNvSpPr txBox="1"/>
          <p:nvPr/>
        </p:nvSpPr>
        <p:spPr>
          <a:xfrm>
            <a:off x="1942502" y="648584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3" name="TextBox 2">
            <a:extLst>
              <a:ext uri="{FF2B5EF4-FFF2-40B4-BE49-F238E27FC236}">
                <a16:creationId xmlns:a16="http://schemas.microsoft.com/office/drawing/2014/main" id="{8C1075D7-7FA8-4B52-9421-6837D08C099E}"/>
              </a:ext>
            </a:extLst>
          </p:cNvPr>
          <p:cNvSpPr txBox="1"/>
          <p:nvPr/>
        </p:nvSpPr>
        <p:spPr>
          <a:xfrm>
            <a:off x="7026168" y="1534510"/>
            <a:ext cx="4855768" cy="4016484"/>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Migrate Data Warehouse to </a:t>
            </a:r>
            <a:r>
              <a:rPr lang="en-US" b="1" i="1" dirty="0"/>
              <a:t>Azure Synapse</a:t>
            </a:r>
          </a:p>
          <a:p>
            <a:pPr marL="342900" indent="-342900">
              <a:lnSpc>
                <a:spcPct val="150000"/>
              </a:lnSpc>
              <a:buAutoNum type="arabicPeriod"/>
            </a:pPr>
            <a:r>
              <a:rPr lang="en-US" dirty="0"/>
              <a:t>Lift &amp; Shift SSIS to </a:t>
            </a:r>
            <a:r>
              <a:rPr lang="en-US" b="1" i="1" dirty="0"/>
              <a:t>Azure Data Factory</a:t>
            </a:r>
          </a:p>
          <a:p>
            <a:pPr marL="342900" indent="-342900">
              <a:lnSpc>
                <a:spcPct val="150000"/>
              </a:lnSpc>
              <a:buAutoNum type="arabicPeriod"/>
            </a:pPr>
            <a:r>
              <a:rPr lang="en-US" dirty="0"/>
              <a:t>Leave Source systems on-premise</a:t>
            </a:r>
          </a:p>
          <a:p>
            <a:pPr marL="342900" indent="-342900">
              <a:lnSpc>
                <a:spcPct val="150000"/>
              </a:lnSpc>
              <a:buAutoNum type="arabicPeriod"/>
            </a:pPr>
            <a:endParaRPr lang="en-US" dirty="0"/>
          </a:p>
          <a:p>
            <a:pPr>
              <a:lnSpc>
                <a:spcPct val="150000"/>
              </a:lnSpc>
            </a:pPr>
            <a:r>
              <a:rPr lang="en-US" dirty="0"/>
              <a:t>Release Goals</a:t>
            </a:r>
          </a:p>
          <a:p>
            <a:pPr marL="342900" indent="-342900">
              <a:lnSpc>
                <a:spcPct val="150000"/>
              </a:lnSpc>
              <a:buAutoNum type="arabicPeriod"/>
            </a:pPr>
            <a:r>
              <a:rPr lang="en-US" dirty="0"/>
              <a:t>Scale-out Data Warehouse architecture</a:t>
            </a:r>
          </a:p>
          <a:p>
            <a:pPr marL="342900" indent="-342900">
              <a:lnSpc>
                <a:spcPct val="150000"/>
              </a:lnSpc>
              <a:buAutoNum type="arabicPeriod"/>
            </a:pPr>
            <a:r>
              <a:rPr lang="en-US" dirty="0"/>
              <a:t>Support Hybrid Architecture</a:t>
            </a:r>
          </a:p>
          <a:p>
            <a:pPr marL="342900" indent="-342900">
              <a:lnSpc>
                <a:spcPct val="150000"/>
              </a:lnSpc>
              <a:buAutoNum type="arabicPeriod"/>
            </a:pPr>
            <a:r>
              <a:rPr lang="en-US" dirty="0"/>
              <a:t>Agile Delivery</a:t>
            </a:r>
          </a:p>
          <a:p>
            <a:pPr marL="342900" indent="-342900">
              <a:buAutoNum type="arabicPeriod"/>
            </a:pPr>
            <a:endParaRPr lang="en-US" dirty="0"/>
          </a:p>
        </p:txBody>
      </p:sp>
    </p:spTree>
    <p:extLst>
      <p:ext uri="{BB962C8B-B14F-4D97-AF65-F5344CB8AC3E}">
        <p14:creationId xmlns:p14="http://schemas.microsoft.com/office/powerpoint/2010/main" val="219480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2)</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74843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129824"/>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42791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24148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52227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35" y="3816345"/>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495" y="3784890"/>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401487" y="4164061"/>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27" descr="BCP">
            <a:extLst>
              <a:ext uri="{FF2B5EF4-FFF2-40B4-BE49-F238E27FC236}">
                <a16:creationId xmlns:a16="http://schemas.microsoft.com/office/drawing/2014/main" id="{319CC790-7D65-4661-9719-68FF2D426061}"/>
              </a:ext>
            </a:extLst>
          </p:cNvPr>
          <p:cNvCxnSpPr>
            <a:cxnSpLocks/>
            <a:endCxn id="41" idx="0"/>
          </p:cNvCxnSpPr>
          <p:nvPr/>
        </p:nvCxnSpPr>
        <p:spPr>
          <a:xfrm>
            <a:off x="1175339" y="2846007"/>
            <a:ext cx="2499656" cy="9703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2062630" y="263781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DEA77C9B-5262-457F-986F-8D6ADD1570D1}"/>
              </a:ext>
            </a:extLst>
          </p:cNvPr>
          <p:cNvSpPr txBox="1"/>
          <p:nvPr/>
        </p:nvSpPr>
        <p:spPr>
          <a:xfrm>
            <a:off x="3021492" y="4562091"/>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281761" y="453737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4614" y="6544569"/>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2862" y="6544569"/>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537957"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1942502"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3" name="TextBox 2">
            <a:extLst>
              <a:ext uri="{FF2B5EF4-FFF2-40B4-BE49-F238E27FC236}">
                <a16:creationId xmlns:a16="http://schemas.microsoft.com/office/drawing/2014/main" id="{BD844038-8727-4706-B585-EDE6708E9D10}"/>
              </a:ext>
            </a:extLst>
          </p:cNvPr>
          <p:cNvSpPr txBox="1"/>
          <p:nvPr/>
        </p:nvSpPr>
        <p:spPr>
          <a:xfrm>
            <a:off x="7026168" y="1534510"/>
            <a:ext cx="4855768" cy="3600986"/>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Build out </a:t>
            </a:r>
            <a:r>
              <a:rPr lang="en-US" b="1" i="1" dirty="0"/>
              <a:t>Azure Data Lake Store</a:t>
            </a:r>
          </a:p>
          <a:p>
            <a:pPr marL="342900" indent="-342900">
              <a:lnSpc>
                <a:spcPct val="150000"/>
              </a:lnSpc>
              <a:buAutoNum type="arabicPeriod"/>
            </a:pPr>
            <a:r>
              <a:rPr lang="en-US" dirty="0"/>
              <a:t>Extract &amp; Store data in Lake with </a:t>
            </a:r>
            <a:r>
              <a:rPr lang="en-US" b="1" i="1" dirty="0"/>
              <a:t>ADF</a:t>
            </a:r>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dirty="0"/>
              <a:t>Leverage Lake as Staging area</a:t>
            </a:r>
          </a:p>
          <a:p>
            <a:pPr marL="342900" indent="-342900">
              <a:lnSpc>
                <a:spcPct val="150000"/>
              </a:lnSpc>
              <a:buAutoNum type="arabicPeriod"/>
            </a:pPr>
            <a:r>
              <a:rPr lang="en-US" dirty="0"/>
              <a:t>Support new data file types and structure</a:t>
            </a:r>
          </a:p>
          <a:p>
            <a:pPr marL="342900" indent="-342900">
              <a:lnSpc>
                <a:spcPct val="150000"/>
              </a:lnSpc>
              <a:buAutoNum type="arabicPeriod"/>
            </a:pPr>
            <a:r>
              <a:rPr lang="en-US" dirty="0"/>
              <a:t>Support larger data sizes</a:t>
            </a:r>
          </a:p>
          <a:p>
            <a:pPr marL="342900" indent="-342900">
              <a:buAutoNum type="arabicPeriod"/>
            </a:pPr>
            <a:endParaRPr lang="en-US" dirty="0"/>
          </a:p>
        </p:txBody>
      </p:sp>
    </p:spTree>
    <p:extLst>
      <p:ext uri="{BB962C8B-B14F-4D97-AF65-F5344CB8AC3E}">
        <p14:creationId xmlns:p14="http://schemas.microsoft.com/office/powerpoint/2010/main" val="93899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3)</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74843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129824"/>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1713571" y="3919244"/>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42791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24148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52227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35" y="3816345"/>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495" y="3784890"/>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401487" y="4164061"/>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5EA2BCB-461B-4587-B848-15508450D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4155" y="2560137"/>
            <a:ext cx="780290" cy="780290"/>
          </a:xfrm>
          <a:prstGeom prst="rect">
            <a:avLst/>
          </a:prstGeom>
        </p:spPr>
      </p:pic>
      <p:sp>
        <p:nvSpPr>
          <p:cNvPr id="63" name="TextBox 62">
            <a:extLst>
              <a:ext uri="{FF2B5EF4-FFF2-40B4-BE49-F238E27FC236}">
                <a16:creationId xmlns:a16="http://schemas.microsoft.com/office/drawing/2014/main" id="{E9C77EF1-7137-4CB7-AB67-33B126AE5F03}"/>
              </a:ext>
            </a:extLst>
          </p:cNvPr>
          <p:cNvSpPr txBox="1"/>
          <p:nvPr/>
        </p:nvSpPr>
        <p:spPr>
          <a:xfrm>
            <a:off x="3021492" y="3316210"/>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Factory</a:t>
            </a:r>
          </a:p>
        </p:txBody>
      </p:sp>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175339" y="2846007"/>
            <a:ext cx="2086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1741350" y="263781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a:stCxn id="50" idx="2"/>
          </p:cNvCxnSpPr>
          <p:nvPr/>
        </p:nvCxnSpPr>
        <p:spPr>
          <a:xfrm>
            <a:off x="3684300" y="3340427"/>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A77C9B-5262-457F-986F-8D6ADD1570D1}"/>
              </a:ext>
            </a:extLst>
          </p:cNvPr>
          <p:cNvSpPr txBox="1"/>
          <p:nvPr/>
        </p:nvSpPr>
        <p:spPr>
          <a:xfrm>
            <a:off x="3021492" y="4562091"/>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281761" y="453737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4614" y="6544569"/>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2862" y="6544569"/>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537957"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1942502"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3" name="TextBox 2">
            <a:extLst>
              <a:ext uri="{FF2B5EF4-FFF2-40B4-BE49-F238E27FC236}">
                <a16:creationId xmlns:a16="http://schemas.microsoft.com/office/drawing/2014/main" id="{53221C71-C41D-473D-9D9E-67B5892AC425}"/>
              </a:ext>
            </a:extLst>
          </p:cNvPr>
          <p:cNvSpPr txBox="1"/>
          <p:nvPr/>
        </p:nvSpPr>
        <p:spPr>
          <a:xfrm>
            <a:off x="7026168" y="1534510"/>
            <a:ext cx="4855768" cy="3272371"/>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Ingest data from lake into Synapse</a:t>
            </a:r>
          </a:p>
          <a:p>
            <a:pPr marL="342900" indent="-342900">
              <a:lnSpc>
                <a:spcPct val="150000"/>
              </a:lnSpc>
              <a:buAutoNum type="arabicPeriod"/>
            </a:pPr>
            <a:r>
              <a:rPr lang="en-US" dirty="0"/>
              <a:t>Replace SSIS jobs with </a:t>
            </a:r>
            <a:r>
              <a:rPr lang="en-US" b="1" i="1" dirty="0"/>
              <a:t>Azure Data Factory</a:t>
            </a:r>
          </a:p>
          <a:p>
            <a:pPr marL="342900" indent="-342900">
              <a:lnSpc>
                <a:spcPct val="150000"/>
              </a:lnSpc>
              <a:buAutoNum type="arabicPeriod"/>
            </a:pPr>
            <a:r>
              <a:rPr lang="en-US" dirty="0"/>
              <a:t>Build out </a:t>
            </a:r>
            <a:r>
              <a:rPr lang="en-US" b="1" i="1" dirty="0"/>
              <a:t>ELT</a:t>
            </a:r>
            <a:r>
              <a:rPr lang="en-US" dirty="0"/>
              <a:t> pipeline for scale</a:t>
            </a:r>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dirty="0"/>
              <a:t>Shorten load windows</a:t>
            </a:r>
          </a:p>
          <a:p>
            <a:pPr marL="342900" indent="-342900">
              <a:lnSpc>
                <a:spcPct val="150000"/>
              </a:lnSpc>
              <a:buAutoNum type="arabicPeriod"/>
            </a:pPr>
            <a:r>
              <a:rPr lang="en-US" dirty="0"/>
              <a:t>Data Science sandbox</a:t>
            </a:r>
          </a:p>
        </p:txBody>
      </p:sp>
    </p:spTree>
    <p:extLst>
      <p:ext uri="{BB962C8B-B14F-4D97-AF65-F5344CB8AC3E}">
        <p14:creationId xmlns:p14="http://schemas.microsoft.com/office/powerpoint/2010/main" val="43823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(Phase 4)</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360" y="3624763"/>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820681" y="1177906"/>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271027" y="4006152"/>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1861766" y="3795572"/>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360" y="2304241"/>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555943" y="3117811"/>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509842" y="4398605"/>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7430" y="3692673"/>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8690" y="3661218"/>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549682" y="4040389"/>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5EA2BCB-461B-4587-B848-15508450D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2350" y="2436465"/>
            <a:ext cx="780290" cy="780290"/>
          </a:xfrm>
          <a:prstGeom prst="rect">
            <a:avLst/>
          </a:prstGeom>
        </p:spPr>
      </p:pic>
      <p:sp>
        <p:nvSpPr>
          <p:cNvPr id="63" name="TextBox 62">
            <a:extLst>
              <a:ext uri="{FF2B5EF4-FFF2-40B4-BE49-F238E27FC236}">
                <a16:creationId xmlns:a16="http://schemas.microsoft.com/office/drawing/2014/main" id="{E9C77EF1-7137-4CB7-AB67-33B126AE5F03}"/>
              </a:ext>
            </a:extLst>
          </p:cNvPr>
          <p:cNvSpPr txBox="1"/>
          <p:nvPr/>
        </p:nvSpPr>
        <p:spPr>
          <a:xfrm>
            <a:off x="3169687" y="3192538"/>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Factory</a:t>
            </a:r>
          </a:p>
        </p:txBody>
      </p:sp>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323534" y="2722335"/>
            <a:ext cx="2086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1889545" y="2514145"/>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a:stCxn id="50" idx="2"/>
          </p:cNvCxnSpPr>
          <p:nvPr/>
        </p:nvCxnSpPr>
        <p:spPr>
          <a:xfrm>
            <a:off x="3832495" y="3216755"/>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3BCF8E1-389E-46B4-B277-C64535ADF702}"/>
              </a:ext>
            </a:extLst>
          </p:cNvPr>
          <p:cNvGrpSpPr/>
          <p:nvPr/>
        </p:nvGrpSpPr>
        <p:grpSpPr>
          <a:xfrm>
            <a:off x="3575911" y="5650097"/>
            <a:ext cx="264293" cy="448979"/>
            <a:chOff x="10668000" y="1393825"/>
            <a:chExt cx="527050" cy="895350"/>
          </a:xfrm>
        </p:grpSpPr>
        <p:sp>
          <p:nvSpPr>
            <p:cNvPr id="87" name="Oval 86">
              <a:extLst>
                <a:ext uri="{FF2B5EF4-FFF2-40B4-BE49-F238E27FC236}">
                  <a16:creationId xmlns:a16="http://schemas.microsoft.com/office/drawing/2014/main" id="{671F06F9-8704-40E0-ABBF-786A47DA842C}"/>
                </a:ext>
              </a:extLst>
            </p:cNvPr>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B1E33E4C-DCBD-4DCE-B084-F112CE45A60D}"/>
                </a:ext>
              </a:extLst>
            </p:cNvPr>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8EED7C7B-6D66-40B1-9245-54095C5CACB1}"/>
                </a:ext>
              </a:extLst>
            </p:cNvPr>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1BF98FA1-B4E7-4B85-897B-070AD4B99237}"/>
                </a:ext>
              </a:extLst>
            </p:cNvPr>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C5BBD5DD-8B05-41AC-BE8F-DD0C46F4691A}"/>
                </a:ext>
              </a:extLst>
            </p:cNvPr>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46A2172A-70DA-4545-AB4B-116472B99ADE}"/>
                </a:ext>
              </a:extLst>
            </p:cNvPr>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82D93A7-AE8F-4F17-9546-C155CA3790DE}"/>
                </a:ext>
              </a:extLst>
            </p:cNvPr>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B62787F-7263-4261-8280-4B60F9874EB4}"/>
                </a:ext>
              </a:extLst>
            </p:cNvPr>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3B9925B-93D5-4FB8-8C71-9B8C68BE29DC}"/>
                </a:ext>
              </a:extLst>
            </p:cNvPr>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6" name="Picture 95">
            <a:extLst>
              <a:ext uri="{FF2B5EF4-FFF2-40B4-BE49-F238E27FC236}">
                <a16:creationId xmlns:a16="http://schemas.microsoft.com/office/drawing/2014/main" id="{6531A825-7F23-4185-8C6F-936A77FF5B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406" y="5392098"/>
            <a:ext cx="780290" cy="780290"/>
          </a:xfrm>
          <a:prstGeom prst="rect">
            <a:avLst/>
          </a:prstGeom>
        </p:spPr>
      </p:pic>
      <p:sp>
        <p:nvSpPr>
          <p:cNvPr id="98" name="TextBox 97">
            <a:extLst>
              <a:ext uri="{FF2B5EF4-FFF2-40B4-BE49-F238E27FC236}">
                <a16:creationId xmlns:a16="http://schemas.microsoft.com/office/drawing/2014/main" id="{07C03668-E309-4C12-9203-40AC60CDCDC4}"/>
              </a:ext>
            </a:extLst>
          </p:cNvPr>
          <p:cNvSpPr txBox="1"/>
          <p:nvPr/>
        </p:nvSpPr>
        <p:spPr>
          <a:xfrm>
            <a:off x="509842" y="6172388"/>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cxnSp>
        <p:nvCxnSpPr>
          <p:cNvPr id="100" name="Connector: Elbow 27" descr="BCP">
            <a:extLst>
              <a:ext uri="{FF2B5EF4-FFF2-40B4-BE49-F238E27FC236}">
                <a16:creationId xmlns:a16="http://schemas.microsoft.com/office/drawing/2014/main" id="{EAF7C368-7E4E-4391-B017-28120265CD8F}"/>
              </a:ext>
            </a:extLst>
          </p:cNvPr>
          <p:cNvCxnSpPr>
            <a:cxnSpLocks/>
          </p:cNvCxnSpPr>
          <p:nvPr/>
        </p:nvCxnSpPr>
        <p:spPr>
          <a:xfrm>
            <a:off x="1366332" y="5897713"/>
            <a:ext cx="2076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93A2E80-4016-4EA9-AC6D-30A589C45508}"/>
              </a:ext>
            </a:extLst>
          </p:cNvPr>
          <p:cNvSpPr txBox="1"/>
          <p:nvPr/>
        </p:nvSpPr>
        <p:spPr>
          <a:xfrm>
            <a:off x="1871280" y="5673884"/>
            <a:ext cx="9879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Streaming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(Real-time)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 name="Connector: Elbow 27" descr="BCP">
            <a:extLst>
              <a:ext uri="{FF2B5EF4-FFF2-40B4-BE49-F238E27FC236}">
                <a16:creationId xmlns:a16="http://schemas.microsoft.com/office/drawing/2014/main" id="{B4EA1159-8A05-40AD-B219-38589C323BB8}"/>
              </a:ext>
            </a:extLst>
          </p:cNvPr>
          <p:cNvCxnSpPr>
            <a:cxnSpLocks/>
          </p:cNvCxnSpPr>
          <p:nvPr/>
        </p:nvCxnSpPr>
        <p:spPr>
          <a:xfrm>
            <a:off x="3912887" y="5887399"/>
            <a:ext cx="1655805" cy="10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A77C9B-5262-457F-986F-8D6ADD1570D1}"/>
              </a:ext>
            </a:extLst>
          </p:cNvPr>
          <p:cNvSpPr txBox="1"/>
          <p:nvPr/>
        </p:nvSpPr>
        <p:spPr>
          <a:xfrm>
            <a:off x="3169687" y="4438419"/>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4" name="TextBox 53">
            <a:extLst>
              <a:ext uri="{FF2B5EF4-FFF2-40B4-BE49-F238E27FC236}">
                <a16:creationId xmlns:a16="http://schemas.microsoft.com/office/drawing/2014/main" id="{F48A652A-CF88-4CF9-BB6E-87A6CD684CE8}"/>
              </a:ext>
            </a:extLst>
          </p:cNvPr>
          <p:cNvSpPr txBox="1"/>
          <p:nvPr/>
        </p:nvSpPr>
        <p:spPr>
          <a:xfrm>
            <a:off x="2884720" y="6078095"/>
            <a:ext cx="172837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HDInsight Kafka Cluster</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429956" y="4413705"/>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2809" y="6420897"/>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1057" y="6420897"/>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686152" y="643631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2090697" y="6436315"/>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grpSp>
        <p:nvGrpSpPr>
          <p:cNvPr id="5" name="Group 4">
            <a:extLst>
              <a:ext uri="{FF2B5EF4-FFF2-40B4-BE49-F238E27FC236}">
                <a16:creationId xmlns:a16="http://schemas.microsoft.com/office/drawing/2014/main" id="{C66F893C-8273-42D4-A836-B9EF1590DE66}"/>
              </a:ext>
            </a:extLst>
          </p:cNvPr>
          <p:cNvGrpSpPr/>
          <p:nvPr/>
        </p:nvGrpSpPr>
        <p:grpSpPr>
          <a:xfrm>
            <a:off x="5708722" y="5537012"/>
            <a:ext cx="914400" cy="731520"/>
            <a:chOff x="5260587" y="3129563"/>
            <a:chExt cx="860866" cy="599121"/>
          </a:xfrm>
        </p:grpSpPr>
        <p:sp>
          <p:nvSpPr>
            <p:cNvPr id="49" name="Rectangle 48">
              <a:extLst>
                <a:ext uri="{FF2B5EF4-FFF2-40B4-BE49-F238E27FC236}">
                  <a16:creationId xmlns:a16="http://schemas.microsoft.com/office/drawing/2014/main" id="{2B01498D-FD2D-4C5C-967D-3950AB099087}"/>
                </a:ext>
              </a:extLst>
            </p:cNvPr>
            <p:cNvSpPr/>
            <p:nvPr/>
          </p:nvSpPr>
          <p:spPr>
            <a:xfrm>
              <a:off x="5262217" y="3590185"/>
              <a:ext cx="857607" cy="138499"/>
            </a:xfrm>
            <a:prstGeom prst="rect">
              <a:avLst/>
            </a:prstGeom>
          </p:spPr>
          <p:txBody>
            <a:bodyPr wrap="none" lIns="0" tIns="45720" rIns="0" bIns="0" anchor="t" anchorCtr="0">
              <a:noAutofit/>
            </a:bodyPr>
            <a:lstStyle/>
            <a:p>
              <a:pPr marL="0" marR="0" lvl="0" indent="0"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ea typeface="MS PGothic" panose="020B0600070205080204" pitchFamily="34" charset="-128"/>
                  <a:cs typeface="Segoe UI" panose="020B0502040204020203" pitchFamily="34" charset="0"/>
                </a:rPr>
                <a:t>Azure Databricks</a:t>
              </a:r>
            </a:p>
          </p:txBody>
        </p:sp>
        <p:pic>
          <p:nvPicPr>
            <p:cNvPr id="51" name="Picture 50">
              <a:extLst>
                <a:ext uri="{FF2B5EF4-FFF2-40B4-BE49-F238E27FC236}">
                  <a16:creationId xmlns:a16="http://schemas.microsoft.com/office/drawing/2014/main" id="{581F9C80-1344-4290-B02E-440F30490C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60587" y="3129563"/>
              <a:ext cx="860866" cy="451476"/>
            </a:xfrm>
            <a:prstGeom prst="rect">
              <a:avLst/>
            </a:prstGeom>
          </p:spPr>
        </p:pic>
      </p:grpSp>
      <p:sp>
        <p:nvSpPr>
          <p:cNvPr id="4" name="TextBox 3">
            <a:extLst>
              <a:ext uri="{FF2B5EF4-FFF2-40B4-BE49-F238E27FC236}">
                <a16:creationId xmlns:a16="http://schemas.microsoft.com/office/drawing/2014/main" id="{A5864563-A9B0-4444-87F3-D1547A6554F5}"/>
              </a:ext>
            </a:extLst>
          </p:cNvPr>
          <p:cNvSpPr txBox="1"/>
          <p:nvPr/>
        </p:nvSpPr>
        <p:spPr>
          <a:xfrm>
            <a:off x="7026168" y="1534510"/>
            <a:ext cx="4855768" cy="3687869"/>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dirty="0"/>
              <a:t>Setup real-time pipeline with </a:t>
            </a:r>
            <a:r>
              <a:rPr lang="en-US" b="1" i="1" dirty="0"/>
              <a:t>Kafka</a:t>
            </a:r>
          </a:p>
          <a:p>
            <a:pPr marL="342900" indent="-342900">
              <a:lnSpc>
                <a:spcPct val="150000"/>
              </a:lnSpc>
              <a:buAutoNum type="arabicPeriod"/>
            </a:pPr>
            <a:r>
              <a:rPr lang="en-US" dirty="0"/>
              <a:t>Transform data in real-time with </a:t>
            </a:r>
            <a:r>
              <a:rPr lang="en-US" b="1" i="1" dirty="0"/>
              <a:t>Databricks</a:t>
            </a:r>
          </a:p>
          <a:p>
            <a:pPr marL="342900" indent="-342900">
              <a:lnSpc>
                <a:spcPct val="150000"/>
              </a:lnSpc>
              <a:buAutoNum type="arabicPeriod"/>
            </a:pPr>
            <a:r>
              <a:rPr lang="en-US" dirty="0"/>
              <a:t>Interactive Queries</a:t>
            </a:r>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dirty="0"/>
              <a:t>Reduce Time to Insights</a:t>
            </a:r>
          </a:p>
          <a:p>
            <a:pPr marL="342900" indent="-342900">
              <a:lnSpc>
                <a:spcPct val="150000"/>
              </a:lnSpc>
              <a:buAutoNum type="arabicPeriod"/>
            </a:pPr>
            <a:r>
              <a:rPr lang="en-US" dirty="0"/>
              <a:t>Expand community thru </a:t>
            </a:r>
            <a:r>
              <a:rPr lang="en-US"/>
              <a:t>multiple languages &amp; tools</a:t>
            </a:r>
          </a:p>
        </p:txBody>
      </p:sp>
    </p:spTree>
    <p:extLst>
      <p:ext uri="{BB962C8B-B14F-4D97-AF65-F5344CB8AC3E}">
        <p14:creationId xmlns:p14="http://schemas.microsoft.com/office/powerpoint/2010/main" val="306914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Introductions</a:t>
            </a:r>
          </a:p>
        </p:txBody>
      </p:sp>
      <p:pic>
        <p:nvPicPr>
          <p:cNvPr id="3" name="Content Placeholder 2">
            <a:extLst>
              <a:ext uri="{FF2B5EF4-FFF2-40B4-BE49-F238E27FC236}">
                <a16:creationId xmlns:a16="http://schemas.microsoft.com/office/drawing/2014/main" id="{6E08F56F-0066-48A2-8276-12DB9976B882}"/>
              </a:ext>
            </a:extLst>
          </p:cNvPr>
          <p:cNvPicPr>
            <a:picLocks noGrp="1" noChangeAspect="1"/>
          </p:cNvPicPr>
          <p:nvPr>
            <p:ph idx="32"/>
          </p:nvPr>
        </p:nvPicPr>
        <p:blipFill>
          <a:blip r:embed="rId3"/>
          <a:stretch>
            <a:fillRect/>
          </a:stretch>
        </p:blipFill>
        <p:spPr>
          <a:xfrm>
            <a:off x="2631281" y="1595914"/>
            <a:ext cx="914400" cy="914400"/>
          </a:xfrm>
          <a:noFill/>
        </p:spPr>
      </p:pic>
      <p:pic>
        <p:nvPicPr>
          <p:cNvPr id="5" name="Picture 4">
            <a:extLst>
              <a:ext uri="{FF2B5EF4-FFF2-40B4-BE49-F238E27FC236}">
                <a16:creationId xmlns:a16="http://schemas.microsoft.com/office/drawing/2014/main" id="{5856C0AE-A3D0-4AC6-AACB-939038B708B3}"/>
              </a:ext>
            </a:extLst>
          </p:cNvPr>
          <p:cNvPicPr>
            <a:picLocks noChangeAspect="1"/>
          </p:cNvPicPr>
          <p:nvPr/>
        </p:nvPicPr>
        <p:blipFill>
          <a:blip r:embed="rId4"/>
          <a:stretch>
            <a:fillRect/>
          </a:stretch>
        </p:blipFill>
        <p:spPr>
          <a:xfrm>
            <a:off x="5130800" y="1595914"/>
            <a:ext cx="914400" cy="914400"/>
          </a:xfrm>
          <a:prstGeom prst="rect">
            <a:avLst/>
          </a:prstGeom>
        </p:spPr>
      </p:pic>
      <p:sp>
        <p:nvSpPr>
          <p:cNvPr id="6" name="TextBox 5">
            <a:extLst>
              <a:ext uri="{FF2B5EF4-FFF2-40B4-BE49-F238E27FC236}">
                <a16:creationId xmlns:a16="http://schemas.microsoft.com/office/drawing/2014/main" id="{6EEE654F-FB9A-4613-8B72-A0871D507B83}"/>
              </a:ext>
            </a:extLst>
          </p:cNvPr>
          <p:cNvSpPr txBox="1"/>
          <p:nvPr/>
        </p:nvSpPr>
        <p:spPr>
          <a:xfrm>
            <a:off x="2050970" y="2655054"/>
            <a:ext cx="2075021" cy="184666"/>
          </a:xfrm>
          <a:prstGeom prst="rect">
            <a:avLst/>
          </a:prstGeom>
        </p:spPr>
        <p:txBody>
          <a:bodyPr wrap="square" lIns="0" tIns="0" rIns="0" bIns="0" rtlCol="0" anchor="t" anchorCtr="0">
            <a:spAutoFit/>
          </a:bodyPr>
          <a:lstStyle/>
          <a:p>
            <a:pPr algn="ctr"/>
            <a:r>
              <a:rPr lang="en-US" sz="1200" dirty="0"/>
              <a:t>Chris Mitchell -- Advisor</a:t>
            </a:r>
          </a:p>
        </p:txBody>
      </p:sp>
      <p:sp>
        <p:nvSpPr>
          <p:cNvPr id="7" name="TextBox 6">
            <a:extLst>
              <a:ext uri="{FF2B5EF4-FFF2-40B4-BE49-F238E27FC236}">
                <a16:creationId xmlns:a16="http://schemas.microsoft.com/office/drawing/2014/main" id="{A6673B35-B182-4B56-9F01-3C922C4BEE29}"/>
              </a:ext>
            </a:extLst>
          </p:cNvPr>
          <p:cNvSpPr txBox="1"/>
          <p:nvPr/>
        </p:nvSpPr>
        <p:spPr>
          <a:xfrm>
            <a:off x="4550489" y="2655054"/>
            <a:ext cx="2075021" cy="369332"/>
          </a:xfrm>
          <a:prstGeom prst="rect">
            <a:avLst/>
          </a:prstGeom>
        </p:spPr>
        <p:txBody>
          <a:bodyPr wrap="square" lIns="0" tIns="0" rIns="0" bIns="0" rtlCol="0" anchor="t" anchorCtr="0">
            <a:spAutoFit/>
          </a:bodyPr>
          <a:lstStyle/>
          <a:p>
            <a:pPr algn="ctr"/>
            <a:r>
              <a:rPr lang="en-US" sz="1200" dirty="0"/>
              <a:t>Alex Karasek – Lead Developer</a:t>
            </a:r>
          </a:p>
          <a:p>
            <a:pPr algn="ctr"/>
            <a:r>
              <a:rPr lang="en-US" sz="1200" dirty="0"/>
              <a:t>CH2,3,4</a:t>
            </a:r>
          </a:p>
        </p:txBody>
      </p:sp>
      <p:pic>
        <p:nvPicPr>
          <p:cNvPr id="11" name="Picture 10">
            <a:extLst>
              <a:ext uri="{FF2B5EF4-FFF2-40B4-BE49-F238E27FC236}">
                <a16:creationId xmlns:a16="http://schemas.microsoft.com/office/drawing/2014/main" id="{C0DAA38C-300F-4D8F-AFA2-09489A66F226}"/>
              </a:ext>
            </a:extLst>
          </p:cNvPr>
          <p:cNvPicPr>
            <a:picLocks noChangeAspect="1"/>
          </p:cNvPicPr>
          <p:nvPr/>
        </p:nvPicPr>
        <p:blipFill>
          <a:blip r:embed="rId5"/>
          <a:stretch>
            <a:fillRect/>
          </a:stretch>
        </p:blipFill>
        <p:spPr>
          <a:xfrm>
            <a:off x="7467600" y="1595914"/>
            <a:ext cx="914400" cy="914400"/>
          </a:xfrm>
          <a:prstGeom prst="rect">
            <a:avLst/>
          </a:prstGeom>
        </p:spPr>
      </p:pic>
      <p:sp>
        <p:nvSpPr>
          <p:cNvPr id="14" name="TextBox 13">
            <a:extLst>
              <a:ext uri="{FF2B5EF4-FFF2-40B4-BE49-F238E27FC236}">
                <a16:creationId xmlns:a16="http://schemas.microsoft.com/office/drawing/2014/main" id="{D760BF3B-E65B-4467-A784-467C7DE2EE2D}"/>
              </a:ext>
            </a:extLst>
          </p:cNvPr>
          <p:cNvSpPr txBox="1"/>
          <p:nvPr/>
        </p:nvSpPr>
        <p:spPr>
          <a:xfrm>
            <a:off x="6887289" y="2655054"/>
            <a:ext cx="2075021" cy="369332"/>
          </a:xfrm>
          <a:prstGeom prst="rect">
            <a:avLst/>
          </a:prstGeom>
        </p:spPr>
        <p:txBody>
          <a:bodyPr wrap="square" lIns="0" tIns="0" rIns="0" bIns="0" rtlCol="0" anchor="t" anchorCtr="0">
            <a:spAutoFit/>
          </a:bodyPr>
          <a:lstStyle/>
          <a:p>
            <a:pPr algn="ctr"/>
            <a:r>
              <a:rPr lang="en-US" sz="1200" dirty="0"/>
              <a:t>Annie Xu – Data Developer</a:t>
            </a:r>
          </a:p>
          <a:p>
            <a:pPr algn="ctr"/>
            <a:r>
              <a:rPr lang="en-US" sz="1200" dirty="0"/>
              <a:t>CH5</a:t>
            </a:r>
          </a:p>
        </p:txBody>
      </p:sp>
      <p:pic>
        <p:nvPicPr>
          <p:cNvPr id="16" name="Picture 15">
            <a:extLst>
              <a:ext uri="{FF2B5EF4-FFF2-40B4-BE49-F238E27FC236}">
                <a16:creationId xmlns:a16="http://schemas.microsoft.com/office/drawing/2014/main" id="{644A773F-0BA5-4805-A3A1-6F8F28FCE73D}"/>
              </a:ext>
            </a:extLst>
          </p:cNvPr>
          <p:cNvPicPr>
            <a:picLocks noChangeAspect="1"/>
          </p:cNvPicPr>
          <p:nvPr/>
        </p:nvPicPr>
        <p:blipFill>
          <a:blip r:embed="rId6"/>
          <a:stretch>
            <a:fillRect/>
          </a:stretch>
        </p:blipFill>
        <p:spPr>
          <a:xfrm>
            <a:off x="9966960" y="1595914"/>
            <a:ext cx="914400" cy="914400"/>
          </a:xfrm>
          <a:prstGeom prst="rect">
            <a:avLst/>
          </a:prstGeom>
        </p:spPr>
      </p:pic>
      <p:sp>
        <p:nvSpPr>
          <p:cNvPr id="18" name="TextBox 17">
            <a:extLst>
              <a:ext uri="{FF2B5EF4-FFF2-40B4-BE49-F238E27FC236}">
                <a16:creationId xmlns:a16="http://schemas.microsoft.com/office/drawing/2014/main" id="{447DBE34-1689-450D-B73F-AC78C95EFFDE}"/>
              </a:ext>
            </a:extLst>
          </p:cNvPr>
          <p:cNvSpPr txBox="1"/>
          <p:nvPr/>
        </p:nvSpPr>
        <p:spPr>
          <a:xfrm>
            <a:off x="9564449" y="2655054"/>
            <a:ext cx="2075021" cy="369332"/>
          </a:xfrm>
          <a:prstGeom prst="rect">
            <a:avLst/>
          </a:prstGeom>
        </p:spPr>
        <p:txBody>
          <a:bodyPr wrap="square" lIns="0" tIns="0" rIns="0" bIns="0" rtlCol="0" anchor="t" anchorCtr="0">
            <a:spAutoFit/>
          </a:bodyPr>
          <a:lstStyle/>
          <a:p>
            <a:pPr algn="ctr"/>
            <a:r>
              <a:rPr lang="en-US" sz="1200" dirty="0"/>
              <a:t>Jason Virtue – Captain of the …</a:t>
            </a:r>
          </a:p>
          <a:p>
            <a:pPr algn="ctr"/>
            <a:r>
              <a:rPr lang="en-US" sz="1200" dirty="0"/>
              <a:t>CH1</a:t>
            </a:r>
          </a:p>
        </p:txBody>
      </p:sp>
      <p:sp>
        <p:nvSpPr>
          <p:cNvPr id="20" name="TextBox 19">
            <a:extLst>
              <a:ext uri="{FF2B5EF4-FFF2-40B4-BE49-F238E27FC236}">
                <a16:creationId xmlns:a16="http://schemas.microsoft.com/office/drawing/2014/main" id="{9E806103-A236-4422-B2C4-E54CFADB57CD}"/>
              </a:ext>
            </a:extLst>
          </p:cNvPr>
          <p:cNvSpPr txBox="1"/>
          <p:nvPr/>
        </p:nvSpPr>
        <p:spPr>
          <a:xfrm>
            <a:off x="253841" y="1648540"/>
            <a:ext cx="1910080" cy="861774"/>
          </a:xfrm>
          <a:prstGeom prst="rect">
            <a:avLst/>
          </a:prstGeom>
        </p:spPr>
        <p:txBody>
          <a:bodyPr wrap="square" lIns="0" tIns="0" rIns="0" bIns="0" rtlCol="0" anchor="t" anchorCtr="0">
            <a:spAutoFit/>
          </a:bodyPr>
          <a:lstStyle/>
          <a:p>
            <a:r>
              <a:rPr lang="en-US" sz="2800" dirty="0"/>
              <a:t>Ask the Experts</a:t>
            </a:r>
          </a:p>
        </p:txBody>
      </p:sp>
      <p:sp>
        <p:nvSpPr>
          <p:cNvPr id="32" name="TextBox 31">
            <a:extLst>
              <a:ext uri="{FF2B5EF4-FFF2-40B4-BE49-F238E27FC236}">
                <a16:creationId xmlns:a16="http://schemas.microsoft.com/office/drawing/2014/main" id="{E1AAA6FB-2A72-4E4E-948B-00A8FC37AD46}"/>
              </a:ext>
            </a:extLst>
          </p:cNvPr>
          <p:cNvSpPr txBox="1"/>
          <p:nvPr/>
        </p:nvSpPr>
        <p:spPr>
          <a:xfrm>
            <a:off x="2050970" y="5163541"/>
            <a:ext cx="2075021" cy="184666"/>
          </a:xfrm>
          <a:prstGeom prst="rect">
            <a:avLst/>
          </a:prstGeom>
        </p:spPr>
        <p:txBody>
          <a:bodyPr wrap="square" lIns="0" tIns="0" rIns="0" bIns="0" rtlCol="0" anchor="t" anchorCtr="0">
            <a:spAutoFit/>
          </a:bodyPr>
          <a:lstStyle/>
          <a:p>
            <a:pPr algn="ctr"/>
            <a:r>
              <a:rPr lang="en-US" sz="1200" dirty="0"/>
              <a:t>Brian Hitney</a:t>
            </a:r>
          </a:p>
        </p:txBody>
      </p:sp>
      <p:sp>
        <p:nvSpPr>
          <p:cNvPr id="33" name="TextBox 32">
            <a:extLst>
              <a:ext uri="{FF2B5EF4-FFF2-40B4-BE49-F238E27FC236}">
                <a16:creationId xmlns:a16="http://schemas.microsoft.com/office/drawing/2014/main" id="{89B963B2-9626-47FF-AA9B-6CD9FB476666}"/>
              </a:ext>
            </a:extLst>
          </p:cNvPr>
          <p:cNvSpPr txBox="1"/>
          <p:nvPr/>
        </p:nvSpPr>
        <p:spPr>
          <a:xfrm>
            <a:off x="4550489" y="5163541"/>
            <a:ext cx="2075021" cy="184666"/>
          </a:xfrm>
          <a:prstGeom prst="rect">
            <a:avLst/>
          </a:prstGeom>
        </p:spPr>
        <p:txBody>
          <a:bodyPr wrap="square" lIns="0" tIns="0" rIns="0" bIns="0" rtlCol="0" anchor="t" anchorCtr="0">
            <a:spAutoFit/>
          </a:bodyPr>
          <a:lstStyle/>
          <a:p>
            <a:pPr algn="ctr"/>
            <a:r>
              <a:rPr lang="en-US" sz="1200" dirty="0"/>
              <a:t>Halaa Menasy</a:t>
            </a:r>
          </a:p>
        </p:txBody>
      </p:sp>
      <p:sp>
        <p:nvSpPr>
          <p:cNvPr id="35" name="TextBox 34">
            <a:extLst>
              <a:ext uri="{FF2B5EF4-FFF2-40B4-BE49-F238E27FC236}">
                <a16:creationId xmlns:a16="http://schemas.microsoft.com/office/drawing/2014/main" id="{705431F2-B56B-4116-BF32-83E45E950A1C}"/>
              </a:ext>
            </a:extLst>
          </p:cNvPr>
          <p:cNvSpPr txBox="1"/>
          <p:nvPr/>
        </p:nvSpPr>
        <p:spPr>
          <a:xfrm>
            <a:off x="6887289" y="5163541"/>
            <a:ext cx="2075021" cy="184666"/>
          </a:xfrm>
          <a:prstGeom prst="rect">
            <a:avLst/>
          </a:prstGeom>
        </p:spPr>
        <p:txBody>
          <a:bodyPr wrap="square" lIns="0" tIns="0" rIns="0" bIns="0" rtlCol="0" anchor="t" anchorCtr="0">
            <a:spAutoFit/>
          </a:bodyPr>
          <a:lstStyle/>
          <a:p>
            <a:pPr algn="ctr"/>
            <a:r>
              <a:rPr lang="en-US" sz="1200" dirty="0"/>
              <a:t>Israel Ekpo</a:t>
            </a:r>
          </a:p>
        </p:txBody>
      </p:sp>
      <p:sp>
        <p:nvSpPr>
          <p:cNvPr id="37" name="TextBox 36">
            <a:extLst>
              <a:ext uri="{FF2B5EF4-FFF2-40B4-BE49-F238E27FC236}">
                <a16:creationId xmlns:a16="http://schemas.microsoft.com/office/drawing/2014/main" id="{43CA5734-62DE-488A-BCA6-71DEE2F65585}"/>
              </a:ext>
            </a:extLst>
          </p:cNvPr>
          <p:cNvSpPr txBox="1"/>
          <p:nvPr/>
        </p:nvSpPr>
        <p:spPr>
          <a:xfrm>
            <a:off x="9564449" y="5163541"/>
            <a:ext cx="2075021" cy="184666"/>
          </a:xfrm>
          <a:prstGeom prst="rect">
            <a:avLst/>
          </a:prstGeom>
        </p:spPr>
        <p:txBody>
          <a:bodyPr wrap="square" lIns="0" tIns="0" rIns="0" bIns="0" rtlCol="0" anchor="t" anchorCtr="0">
            <a:spAutoFit/>
          </a:bodyPr>
          <a:lstStyle/>
          <a:p>
            <a:pPr algn="ctr"/>
            <a:r>
              <a:rPr lang="en-US" sz="1200" dirty="0"/>
              <a:t>Peter Laudati</a:t>
            </a:r>
          </a:p>
        </p:txBody>
      </p:sp>
      <p:sp>
        <p:nvSpPr>
          <p:cNvPr id="38" name="TextBox 37">
            <a:extLst>
              <a:ext uri="{FF2B5EF4-FFF2-40B4-BE49-F238E27FC236}">
                <a16:creationId xmlns:a16="http://schemas.microsoft.com/office/drawing/2014/main" id="{799BA872-E443-4196-82D1-2C3139A3F621}"/>
              </a:ext>
            </a:extLst>
          </p:cNvPr>
          <p:cNvSpPr txBox="1"/>
          <p:nvPr/>
        </p:nvSpPr>
        <p:spPr>
          <a:xfrm>
            <a:off x="253841" y="4157027"/>
            <a:ext cx="1910080" cy="861774"/>
          </a:xfrm>
          <a:prstGeom prst="rect">
            <a:avLst/>
          </a:prstGeom>
        </p:spPr>
        <p:txBody>
          <a:bodyPr wrap="square" lIns="0" tIns="0" rIns="0" bIns="0" rtlCol="0" anchor="t" anchorCtr="0">
            <a:spAutoFit/>
          </a:bodyPr>
          <a:lstStyle/>
          <a:p>
            <a:r>
              <a:rPr lang="en-US" sz="2800" dirty="0"/>
              <a:t>Coaches / Editors</a:t>
            </a:r>
          </a:p>
        </p:txBody>
      </p:sp>
      <p:pic>
        <p:nvPicPr>
          <p:cNvPr id="8" name="Picture 7">
            <a:extLst>
              <a:ext uri="{FF2B5EF4-FFF2-40B4-BE49-F238E27FC236}">
                <a16:creationId xmlns:a16="http://schemas.microsoft.com/office/drawing/2014/main" id="{AB329BDE-7DC6-43D2-8409-72DBF7D618A0}"/>
              </a:ext>
            </a:extLst>
          </p:cNvPr>
          <p:cNvPicPr>
            <a:picLocks noChangeAspect="1"/>
          </p:cNvPicPr>
          <p:nvPr/>
        </p:nvPicPr>
        <p:blipFill>
          <a:blip r:embed="rId7"/>
          <a:stretch>
            <a:fillRect/>
          </a:stretch>
        </p:blipFill>
        <p:spPr>
          <a:xfrm>
            <a:off x="2631280" y="4104401"/>
            <a:ext cx="914400" cy="914400"/>
          </a:xfrm>
          <a:prstGeom prst="rect">
            <a:avLst/>
          </a:prstGeom>
        </p:spPr>
      </p:pic>
      <p:pic>
        <p:nvPicPr>
          <p:cNvPr id="10" name="Picture 9">
            <a:extLst>
              <a:ext uri="{FF2B5EF4-FFF2-40B4-BE49-F238E27FC236}">
                <a16:creationId xmlns:a16="http://schemas.microsoft.com/office/drawing/2014/main" id="{47D8C2BA-6BB8-418E-AAFF-C0B703202CA1}"/>
              </a:ext>
            </a:extLst>
          </p:cNvPr>
          <p:cNvPicPr>
            <a:picLocks noChangeAspect="1"/>
          </p:cNvPicPr>
          <p:nvPr/>
        </p:nvPicPr>
        <p:blipFill>
          <a:blip r:embed="rId8"/>
          <a:stretch>
            <a:fillRect/>
          </a:stretch>
        </p:blipFill>
        <p:spPr>
          <a:xfrm>
            <a:off x="5130640" y="4104401"/>
            <a:ext cx="914400" cy="914400"/>
          </a:xfrm>
          <a:prstGeom prst="rect">
            <a:avLst/>
          </a:prstGeom>
        </p:spPr>
      </p:pic>
      <p:pic>
        <p:nvPicPr>
          <p:cNvPr id="12" name="Picture 11">
            <a:extLst>
              <a:ext uri="{FF2B5EF4-FFF2-40B4-BE49-F238E27FC236}">
                <a16:creationId xmlns:a16="http://schemas.microsoft.com/office/drawing/2014/main" id="{7813A11A-916F-457D-8D4B-B37AD1D0B690}"/>
              </a:ext>
            </a:extLst>
          </p:cNvPr>
          <p:cNvPicPr>
            <a:picLocks noChangeAspect="1"/>
          </p:cNvPicPr>
          <p:nvPr/>
        </p:nvPicPr>
        <p:blipFill>
          <a:blip r:embed="rId9"/>
          <a:stretch>
            <a:fillRect/>
          </a:stretch>
        </p:blipFill>
        <p:spPr>
          <a:xfrm>
            <a:off x="7467600" y="4104401"/>
            <a:ext cx="914400" cy="914400"/>
          </a:xfrm>
          <a:prstGeom prst="rect">
            <a:avLst/>
          </a:prstGeom>
        </p:spPr>
      </p:pic>
      <p:pic>
        <p:nvPicPr>
          <p:cNvPr id="15" name="Picture 14">
            <a:extLst>
              <a:ext uri="{FF2B5EF4-FFF2-40B4-BE49-F238E27FC236}">
                <a16:creationId xmlns:a16="http://schemas.microsoft.com/office/drawing/2014/main" id="{96AD5DE9-0837-4D0C-88E1-604084D3ED6D}"/>
              </a:ext>
            </a:extLst>
          </p:cNvPr>
          <p:cNvPicPr>
            <a:picLocks noChangeAspect="1"/>
          </p:cNvPicPr>
          <p:nvPr/>
        </p:nvPicPr>
        <p:blipFill>
          <a:blip r:embed="rId10"/>
          <a:stretch>
            <a:fillRect/>
          </a:stretch>
        </p:blipFill>
        <p:spPr>
          <a:xfrm>
            <a:off x="9966960" y="4104401"/>
            <a:ext cx="914400" cy="914400"/>
          </a:xfrm>
          <a:prstGeom prst="rect">
            <a:avLst/>
          </a:prstGeom>
        </p:spPr>
      </p:pic>
    </p:spTree>
    <p:extLst>
      <p:ext uri="{BB962C8B-B14F-4D97-AF65-F5344CB8AC3E}">
        <p14:creationId xmlns:p14="http://schemas.microsoft.com/office/powerpoint/2010/main" val="1668650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E127-93F4-4C02-A071-4D794B6B6996}"/>
              </a:ext>
            </a:extLst>
          </p:cNvPr>
          <p:cNvSpPr>
            <a:spLocks noGrp="1"/>
          </p:cNvSpPr>
          <p:nvPr>
            <p:ph type="title"/>
          </p:nvPr>
        </p:nvSpPr>
        <p:spPr>
          <a:xfrm>
            <a:off x="838200" y="10891"/>
            <a:ext cx="10515600" cy="1325563"/>
          </a:xfrm>
        </p:spPr>
        <p:txBody>
          <a:bodyPr/>
          <a:lstStyle/>
          <a:p>
            <a:pPr algn="ctr"/>
            <a:r>
              <a:rPr lang="en-US" dirty="0"/>
              <a:t>Modern Data Warehouse WTH</a:t>
            </a:r>
            <a:br>
              <a:rPr lang="en-US" dirty="0"/>
            </a:br>
            <a:r>
              <a:rPr lang="en-US" sz="1800" dirty="0"/>
              <a:t>(End State)</a:t>
            </a:r>
            <a:endParaRPr lang="en-US" dirty="0"/>
          </a:p>
        </p:txBody>
      </p:sp>
      <p:pic>
        <p:nvPicPr>
          <p:cNvPr id="6" name="Picture 5">
            <a:extLst>
              <a:ext uri="{FF2B5EF4-FFF2-40B4-BE49-F238E27FC236}">
                <a16:creationId xmlns:a16="http://schemas.microsoft.com/office/drawing/2014/main" id="{2D115F63-BAD4-4D7C-A112-05C88F74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3748435"/>
            <a:ext cx="780290" cy="780290"/>
          </a:xfrm>
          <a:prstGeom prst="rect">
            <a:avLst/>
          </a:prstGeom>
        </p:spPr>
      </p:pic>
      <p:cxnSp>
        <p:nvCxnSpPr>
          <p:cNvPr id="8" name="Straight Connector 7">
            <a:extLst>
              <a:ext uri="{FF2B5EF4-FFF2-40B4-BE49-F238E27FC236}">
                <a16:creationId xmlns:a16="http://schemas.microsoft.com/office/drawing/2014/main" id="{696425C7-AE7A-490B-976E-4E3A34120889}"/>
              </a:ext>
            </a:extLst>
          </p:cNvPr>
          <p:cNvCxnSpPr>
            <a:cxnSpLocks/>
          </p:cNvCxnSpPr>
          <p:nvPr/>
        </p:nvCxnSpPr>
        <p:spPr>
          <a:xfrm>
            <a:off x="1672486" y="1301578"/>
            <a:ext cx="0" cy="537214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Connector: Elbow 27" descr="BCP">
            <a:extLst>
              <a:ext uri="{FF2B5EF4-FFF2-40B4-BE49-F238E27FC236}">
                <a16:creationId xmlns:a16="http://schemas.microsoft.com/office/drawing/2014/main" id="{4E6AD118-C1FA-4687-994D-397A5B33F0C3}"/>
              </a:ext>
            </a:extLst>
          </p:cNvPr>
          <p:cNvCxnSpPr>
            <a:cxnSpLocks/>
          </p:cNvCxnSpPr>
          <p:nvPr/>
        </p:nvCxnSpPr>
        <p:spPr>
          <a:xfrm>
            <a:off x="1122832" y="4129824"/>
            <a:ext cx="2109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90638B-CC60-4EA9-AFC5-BE21AAC4E460}"/>
              </a:ext>
            </a:extLst>
          </p:cNvPr>
          <p:cNvSpPr txBox="1"/>
          <p:nvPr/>
        </p:nvSpPr>
        <p:spPr>
          <a:xfrm>
            <a:off x="1713571" y="3919244"/>
            <a:ext cx="11102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Migration (Historical)</a:t>
            </a:r>
          </a:p>
        </p:txBody>
      </p:sp>
      <p:pic>
        <p:nvPicPr>
          <p:cNvPr id="15" name="Picture 14">
            <a:extLst>
              <a:ext uri="{FF2B5EF4-FFF2-40B4-BE49-F238E27FC236}">
                <a16:creationId xmlns:a16="http://schemas.microsoft.com/office/drawing/2014/main" id="{66366328-0CA0-488D-A238-595D2696F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65" y="2427913"/>
            <a:ext cx="780290" cy="780290"/>
          </a:xfrm>
          <a:prstGeom prst="rect">
            <a:avLst/>
          </a:prstGeom>
        </p:spPr>
      </p:pic>
      <p:sp>
        <p:nvSpPr>
          <p:cNvPr id="19" name="TextBox 18">
            <a:extLst>
              <a:ext uri="{FF2B5EF4-FFF2-40B4-BE49-F238E27FC236}">
                <a16:creationId xmlns:a16="http://schemas.microsoft.com/office/drawing/2014/main" id="{0D1EF9B6-9F77-470A-B3A6-61F1873FC62B}"/>
              </a:ext>
            </a:extLst>
          </p:cNvPr>
          <p:cNvSpPr txBox="1"/>
          <p:nvPr/>
        </p:nvSpPr>
        <p:spPr>
          <a:xfrm>
            <a:off x="407748" y="3241483"/>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OLTP</a:t>
            </a:r>
          </a:p>
        </p:txBody>
      </p:sp>
      <p:sp>
        <p:nvSpPr>
          <p:cNvPr id="21" name="TextBox 20">
            <a:extLst>
              <a:ext uri="{FF2B5EF4-FFF2-40B4-BE49-F238E27FC236}">
                <a16:creationId xmlns:a16="http://schemas.microsoft.com/office/drawing/2014/main" id="{2ACC35EE-20B2-4D64-B4DB-72B7B1396375}"/>
              </a:ext>
            </a:extLst>
          </p:cNvPr>
          <p:cNvSpPr txBox="1"/>
          <p:nvPr/>
        </p:nvSpPr>
        <p:spPr>
          <a:xfrm>
            <a:off x="361647" y="4522277"/>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pic>
        <p:nvPicPr>
          <p:cNvPr id="41" name="Picture 40">
            <a:extLst>
              <a:ext uri="{FF2B5EF4-FFF2-40B4-BE49-F238E27FC236}">
                <a16:creationId xmlns:a16="http://schemas.microsoft.com/office/drawing/2014/main" id="{50B1D400-B3A0-4D12-8238-4F4089551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235" y="3816345"/>
            <a:ext cx="731520" cy="731520"/>
          </a:xfrm>
          <a:prstGeom prst="rect">
            <a:avLst/>
          </a:prstGeom>
        </p:spPr>
      </p:pic>
      <p:pic>
        <p:nvPicPr>
          <p:cNvPr id="43" name="Picture 42">
            <a:extLst>
              <a:ext uri="{FF2B5EF4-FFF2-40B4-BE49-F238E27FC236}">
                <a16:creationId xmlns:a16="http://schemas.microsoft.com/office/drawing/2014/main" id="{FD6A21DB-DB51-4ADB-ACAA-FB5785F2EC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495" y="3784890"/>
            <a:ext cx="780290" cy="780290"/>
          </a:xfrm>
          <a:prstGeom prst="rect">
            <a:avLst/>
          </a:prstGeom>
        </p:spPr>
      </p:pic>
      <p:cxnSp>
        <p:nvCxnSpPr>
          <p:cNvPr id="47" name="Connector: Elbow 27" descr="BCP">
            <a:extLst>
              <a:ext uri="{FF2B5EF4-FFF2-40B4-BE49-F238E27FC236}">
                <a16:creationId xmlns:a16="http://schemas.microsoft.com/office/drawing/2014/main" id="{DB7E5954-5454-4A4C-818F-B79FC6351B2A}"/>
              </a:ext>
            </a:extLst>
          </p:cNvPr>
          <p:cNvCxnSpPr>
            <a:cxnSpLocks/>
          </p:cNvCxnSpPr>
          <p:nvPr/>
        </p:nvCxnSpPr>
        <p:spPr>
          <a:xfrm>
            <a:off x="4401487" y="4164061"/>
            <a:ext cx="862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5EA2BCB-461B-4587-B848-15508450D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4155" y="2560137"/>
            <a:ext cx="780290" cy="780290"/>
          </a:xfrm>
          <a:prstGeom prst="rect">
            <a:avLst/>
          </a:prstGeom>
        </p:spPr>
      </p:pic>
      <p:sp>
        <p:nvSpPr>
          <p:cNvPr id="63" name="TextBox 62">
            <a:extLst>
              <a:ext uri="{FF2B5EF4-FFF2-40B4-BE49-F238E27FC236}">
                <a16:creationId xmlns:a16="http://schemas.microsoft.com/office/drawing/2014/main" id="{E9C77EF1-7137-4CB7-AB67-33B126AE5F03}"/>
              </a:ext>
            </a:extLst>
          </p:cNvPr>
          <p:cNvSpPr txBox="1"/>
          <p:nvPr/>
        </p:nvSpPr>
        <p:spPr>
          <a:xfrm>
            <a:off x="3021492" y="3316210"/>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Factory</a:t>
            </a:r>
          </a:p>
        </p:txBody>
      </p:sp>
      <p:cxnSp>
        <p:nvCxnSpPr>
          <p:cNvPr id="65" name="Connector: Elbow 27" descr="BCP">
            <a:extLst>
              <a:ext uri="{FF2B5EF4-FFF2-40B4-BE49-F238E27FC236}">
                <a16:creationId xmlns:a16="http://schemas.microsoft.com/office/drawing/2014/main" id="{319CC790-7D65-4661-9719-68FF2D426061}"/>
              </a:ext>
            </a:extLst>
          </p:cNvPr>
          <p:cNvCxnSpPr>
            <a:cxnSpLocks/>
          </p:cNvCxnSpPr>
          <p:nvPr/>
        </p:nvCxnSpPr>
        <p:spPr>
          <a:xfrm>
            <a:off x="1175339" y="2846007"/>
            <a:ext cx="2086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DD79B7B-5FA2-4E30-A9E2-133A2913E381}"/>
              </a:ext>
            </a:extLst>
          </p:cNvPr>
          <p:cNvSpPr txBox="1"/>
          <p:nvPr/>
        </p:nvSpPr>
        <p:spPr>
          <a:xfrm>
            <a:off x="1741350" y="2637817"/>
            <a:ext cx="10881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Incremental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(Daily)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Connector: Elbow 27" descr="BCP">
            <a:extLst>
              <a:ext uri="{FF2B5EF4-FFF2-40B4-BE49-F238E27FC236}">
                <a16:creationId xmlns:a16="http://schemas.microsoft.com/office/drawing/2014/main" id="{E176FE9D-3988-4407-A829-FD8A32F3FE66}"/>
              </a:ext>
            </a:extLst>
          </p:cNvPr>
          <p:cNvCxnSpPr>
            <a:cxnSpLocks/>
            <a:stCxn id="50" idx="2"/>
          </p:cNvCxnSpPr>
          <p:nvPr/>
        </p:nvCxnSpPr>
        <p:spPr>
          <a:xfrm>
            <a:off x="3684300" y="3340427"/>
            <a:ext cx="0" cy="40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3BCF8E1-389E-46B4-B277-C64535ADF702}"/>
              </a:ext>
            </a:extLst>
          </p:cNvPr>
          <p:cNvGrpSpPr/>
          <p:nvPr/>
        </p:nvGrpSpPr>
        <p:grpSpPr>
          <a:xfrm>
            <a:off x="3427716" y="5773769"/>
            <a:ext cx="264293" cy="448979"/>
            <a:chOff x="10668000" y="1393825"/>
            <a:chExt cx="527050" cy="895350"/>
          </a:xfrm>
        </p:grpSpPr>
        <p:sp>
          <p:nvSpPr>
            <p:cNvPr id="87" name="Oval 86">
              <a:extLst>
                <a:ext uri="{FF2B5EF4-FFF2-40B4-BE49-F238E27FC236}">
                  <a16:creationId xmlns:a16="http://schemas.microsoft.com/office/drawing/2014/main" id="{671F06F9-8704-40E0-ABBF-786A47DA842C}"/>
                </a:ext>
              </a:extLst>
            </p:cNvPr>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B1E33E4C-DCBD-4DCE-B084-F112CE45A60D}"/>
                </a:ext>
              </a:extLst>
            </p:cNvPr>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8EED7C7B-6D66-40B1-9245-54095C5CACB1}"/>
                </a:ext>
              </a:extLst>
            </p:cNvPr>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1BF98FA1-B4E7-4B85-897B-070AD4B99237}"/>
                </a:ext>
              </a:extLst>
            </p:cNvPr>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C5BBD5DD-8B05-41AC-BE8F-DD0C46F4691A}"/>
                </a:ext>
              </a:extLst>
            </p:cNvPr>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46A2172A-70DA-4545-AB4B-116472B99ADE}"/>
                </a:ext>
              </a:extLst>
            </p:cNvPr>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82D93A7-AE8F-4F17-9546-C155CA3790DE}"/>
                </a:ext>
              </a:extLst>
            </p:cNvPr>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B62787F-7263-4261-8280-4B60F9874EB4}"/>
                </a:ext>
              </a:extLst>
            </p:cNvPr>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3B9925B-93D5-4FB8-8C71-9B8C68BE29DC}"/>
                </a:ext>
              </a:extLst>
            </p:cNvPr>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6" name="Picture 95">
            <a:extLst>
              <a:ext uri="{FF2B5EF4-FFF2-40B4-BE49-F238E27FC236}">
                <a16:creationId xmlns:a16="http://schemas.microsoft.com/office/drawing/2014/main" id="{6531A825-7F23-4185-8C6F-936A77FF5B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211" y="5515770"/>
            <a:ext cx="780290" cy="780290"/>
          </a:xfrm>
          <a:prstGeom prst="rect">
            <a:avLst/>
          </a:prstGeom>
        </p:spPr>
      </p:pic>
      <p:sp>
        <p:nvSpPr>
          <p:cNvPr id="98" name="TextBox 97">
            <a:extLst>
              <a:ext uri="{FF2B5EF4-FFF2-40B4-BE49-F238E27FC236}">
                <a16:creationId xmlns:a16="http://schemas.microsoft.com/office/drawing/2014/main" id="{07C03668-E309-4C12-9203-40AC60CDCDC4}"/>
              </a:ext>
            </a:extLst>
          </p:cNvPr>
          <p:cNvSpPr txBox="1"/>
          <p:nvPr/>
        </p:nvSpPr>
        <p:spPr>
          <a:xfrm>
            <a:off x="361647" y="6296060"/>
            <a:ext cx="8564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WWI OLAP</a:t>
            </a:r>
          </a:p>
        </p:txBody>
      </p:sp>
      <p:cxnSp>
        <p:nvCxnSpPr>
          <p:cNvPr id="100" name="Connector: Elbow 27" descr="BCP">
            <a:extLst>
              <a:ext uri="{FF2B5EF4-FFF2-40B4-BE49-F238E27FC236}">
                <a16:creationId xmlns:a16="http://schemas.microsoft.com/office/drawing/2014/main" id="{EAF7C368-7E4E-4391-B017-28120265CD8F}"/>
              </a:ext>
            </a:extLst>
          </p:cNvPr>
          <p:cNvCxnSpPr>
            <a:cxnSpLocks/>
          </p:cNvCxnSpPr>
          <p:nvPr/>
        </p:nvCxnSpPr>
        <p:spPr>
          <a:xfrm>
            <a:off x="1218137" y="6021385"/>
            <a:ext cx="2076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93A2E80-4016-4EA9-AC6D-30A589C45508}"/>
              </a:ext>
            </a:extLst>
          </p:cNvPr>
          <p:cNvSpPr txBox="1"/>
          <p:nvPr/>
        </p:nvSpPr>
        <p:spPr>
          <a:xfrm>
            <a:off x="1723085" y="5797556"/>
            <a:ext cx="9879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Streaming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(Real-time)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BF6A256B-CA0F-49A5-9FC3-4426B04ADF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5948" y="3858257"/>
            <a:ext cx="640080" cy="640080"/>
          </a:xfrm>
          <a:prstGeom prst="rect">
            <a:avLst/>
          </a:prstGeom>
        </p:spPr>
      </p:pic>
      <p:pic>
        <p:nvPicPr>
          <p:cNvPr id="112" name="Graphic 111">
            <a:extLst>
              <a:ext uri="{FF2B5EF4-FFF2-40B4-BE49-F238E27FC236}">
                <a16:creationId xmlns:a16="http://schemas.microsoft.com/office/drawing/2014/main" id="{6BED2E97-7E1A-411F-8F67-79E93F718B6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8681" y="3945140"/>
            <a:ext cx="709595" cy="548640"/>
          </a:xfrm>
          <a:prstGeom prst="rect">
            <a:avLst/>
          </a:prstGeom>
        </p:spPr>
      </p:pic>
      <p:cxnSp>
        <p:nvCxnSpPr>
          <p:cNvPr id="113" name="Connector: Elbow 27" descr="BCP">
            <a:extLst>
              <a:ext uri="{FF2B5EF4-FFF2-40B4-BE49-F238E27FC236}">
                <a16:creationId xmlns:a16="http://schemas.microsoft.com/office/drawing/2014/main" id="{6DAADF3E-9138-467A-89E0-6FB55B724904}"/>
              </a:ext>
            </a:extLst>
          </p:cNvPr>
          <p:cNvCxnSpPr>
            <a:cxnSpLocks/>
          </p:cNvCxnSpPr>
          <p:nvPr/>
        </p:nvCxnSpPr>
        <p:spPr>
          <a:xfrm>
            <a:off x="6878595" y="4183204"/>
            <a:ext cx="1153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27" descr="BCP">
            <a:extLst>
              <a:ext uri="{FF2B5EF4-FFF2-40B4-BE49-F238E27FC236}">
                <a16:creationId xmlns:a16="http://schemas.microsoft.com/office/drawing/2014/main" id="{6DE05D81-8E16-4962-A18B-9C4EB55CE9FC}"/>
              </a:ext>
            </a:extLst>
          </p:cNvPr>
          <p:cNvCxnSpPr>
            <a:cxnSpLocks/>
          </p:cNvCxnSpPr>
          <p:nvPr/>
        </p:nvCxnSpPr>
        <p:spPr>
          <a:xfrm flipV="1">
            <a:off x="9428205" y="4186224"/>
            <a:ext cx="1128582" cy="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7" descr="BCP">
            <a:extLst>
              <a:ext uri="{FF2B5EF4-FFF2-40B4-BE49-F238E27FC236}">
                <a16:creationId xmlns:a16="http://schemas.microsoft.com/office/drawing/2014/main" id="{B4EA1159-8A05-40AD-B219-38589C323BB8}"/>
              </a:ext>
            </a:extLst>
          </p:cNvPr>
          <p:cNvCxnSpPr>
            <a:cxnSpLocks/>
          </p:cNvCxnSpPr>
          <p:nvPr/>
        </p:nvCxnSpPr>
        <p:spPr>
          <a:xfrm>
            <a:off x="3764692" y="6011071"/>
            <a:ext cx="1655805" cy="10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A77C9B-5262-457F-986F-8D6ADD1570D1}"/>
              </a:ext>
            </a:extLst>
          </p:cNvPr>
          <p:cNvSpPr txBox="1"/>
          <p:nvPr/>
        </p:nvSpPr>
        <p:spPr>
          <a:xfrm>
            <a:off x="3021492" y="4562091"/>
            <a:ext cx="134242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Data Lake Store</a:t>
            </a:r>
          </a:p>
        </p:txBody>
      </p:sp>
      <p:sp>
        <p:nvSpPr>
          <p:cNvPr id="54" name="TextBox 53">
            <a:extLst>
              <a:ext uri="{FF2B5EF4-FFF2-40B4-BE49-F238E27FC236}">
                <a16:creationId xmlns:a16="http://schemas.microsoft.com/office/drawing/2014/main" id="{F48A652A-CF88-4CF9-BB6E-87A6CD684CE8}"/>
              </a:ext>
            </a:extLst>
          </p:cNvPr>
          <p:cNvSpPr txBox="1"/>
          <p:nvPr/>
        </p:nvSpPr>
        <p:spPr>
          <a:xfrm>
            <a:off x="2736525" y="6201767"/>
            <a:ext cx="172837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HDInsight Kafka Cluster</a:t>
            </a:r>
          </a:p>
        </p:txBody>
      </p:sp>
      <p:sp>
        <p:nvSpPr>
          <p:cNvPr id="56" name="TextBox 55">
            <a:extLst>
              <a:ext uri="{FF2B5EF4-FFF2-40B4-BE49-F238E27FC236}">
                <a16:creationId xmlns:a16="http://schemas.microsoft.com/office/drawing/2014/main" id="{6BBA96A9-EF70-41A0-B7C0-B503666B3332}"/>
              </a:ext>
            </a:extLst>
          </p:cNvPr>
          <p:cNvSpPr txBox="1"/>
          <p:nvPr/>
        </p:nvSpPr>
        <p:spPr>
          <a:xfrm>
            <a:off x="5281761" y="4537377"/>
            <a:ext cx="14773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sp>
        <p:nvSpPr>
          <p:cNvPr id="61" name="TextBox 60">
            <a:extLst>
              <a:ext uri="{FF2B5EF4-FFF2-40B4-BE49-F238E27FC236}">
                <a16:creationId xmlns:a16="http://schemas.microsoft.com/office/drawing/2014/main" id="{59DC2AAA-02B7-4B7C-816B-303378A4BB50}"/>
              </a:ext>
            </a:extLst>
          </p:cNvPr>
          <p:cNvSpPr txBox="1"/>
          <p:nvPr/>
        </p:nvSpPr>
        <p:spPr>
          <a:xfrm>
            <a:off x="8256409" y="4555386"/>
            <a:ext cx="118415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 Premium</a:t>
            </a:r>
          </a:p>
        </p:txBody>
      </p:sp>
      <p:sp>
        <p:nvSpPr>
          <p:cNvPr id="64" name="TextBox 63">
            <a:extLst>
              <a:ext uri="{FF2B5EF4-FFF2-40B4-BE49-F238E27FC236}">
                <a16:creationId xmlns:a16="http://schemas.microsoft.com/office/drawing/2014/main" id="{739253BB-A1DB-44EF-BB05-3815F6F92FF1}"/>
              </a:ext>
            </a:extLst>
          </p:cNvPr>
          <p:cNvSpPr txBox="1"/>
          <p:nvPr/>
        </p:nvSpPr>
        <p:spPr>
          <a:xfrm>
            <a:off x="10733835" y="4526395"/>
            <a:ext cx="7802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pic>
        <p:nvPicPr>
          <p:cNvPr id="66" name="Picture 65">
            <a:extLst>
              <a:ext uri="{FF2B5EF4-FFF2-40B4-BE49-F238E27FC236}">
                <a16:creationId xmlns:a16="http://schemas.microsoft.com/office/drawing/2014/main" id="{6AC0D45B-8FAB-4A80-82FC-8DE1FAB88F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4614" y="6544569"/>
            <a:ext cx="274320" cy="274320"/>
          </a:xfrm>
          <a:prstGeom prst="rect">
            <a:avLst/>
          </a:prstGeom>
        </p:spPr>
      </p:pic>
      <p:pic>
        <p:nvPicPr>
          <p:cNvPr id="68" name="Picture 67">
            <a:extLst>
              <a:ext uri="{FF2B5EF4-FFF2-40B4-BE49-F238E27FC236}">
                <a16:creationId xmlns:a16="http://schemas.microsoft.com/office/drawing/2014/main" id="{30D8ED2E-7598-4E52-B450-8DCB50D515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32862" y="6544569"/>
            <a:ext cx="274320" cy="274320"/>
          </a:xfrm>
          <a:prstGeom prst="rect">
            <a:avLst/>
          </a:prstGeom>
        </p:spPr>
      </p:pic>
      <p:sp>
        <p:nvSpPr>
          <p:cNvPr id="69" name="TextBox 68">
            <a:extLst>
              <a:ext uri="{FF2B5EF4-FFF2-40B4-BE49-F238E27FC236}">
                <a16:creationId xmlns:a16="http://schemas.microsoft.com/office/drawing/2014/main" id="{8B42F535-F75E-48A6-90FB-5CD3037C9BF3}"/>
              </a:ext>
            </a:extLst>
          </p:cNvPr>
          <p:cNvSpPr txBox="1"/>
          <p:nvPr/>
        </p:nvSpPr>
        <p:spPr>
          <a:xfrm>
            <a:off x="537957"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Customer DC</a:t>
            </a:r>
          </a:p>
        </p:txBody>
      </p:sp>
      <p:sp>
        <p:nvSpPr>
          <p:cNvPr id="70" name="TextBox 69">
            <a:extLst>
              <a:ext uri="{FF2B5EF4-FFF2-40B4-BE49-F238E27FC236}">
                <a16:creationId xmlns:a16="http://schemas.microsoft.com/office/drawing/2014/main" id="{C1F9405D-92B1-4BFB-AAFF-2EF75D978938}"/>
              </a:ext>
            </a:extLst>
          </p:cNvPr>
          <p:cNvSpPr txBox="1"/>
          <p:nvPr/>
        </p:nvSpPr>
        <p:spPr>
          <a:xfrm>
            <a:off x="1942502" y="6559987"/>
            <a:ext cx="86451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grpSp>
        <p:nvGrpSpPr>
          <p:cNvPr id="5" name="Group 4">
            <a:extLst>
              <a:ext uri="{FF2B5EF4-FFF2-40B4-BE49-F238E27FC236}">
                <a16:creationId xmlns:a16="http://schemas.microsoft.com/office/drawing/2014/main" id="{C66F893C-8273-42D4-A836-B9EF1590DE66}"/>
              </a:ext>
            </a:extLst>
          </p:cNvPr>
          <p:cNvGrpSpPr/>
          <p:nvPr/>
        </p:nvGrpSpPr>
        <p:grpSpPr>
          <a:xfrm>
            <a:off x="5560527" y="5660684"/>
            <a:ext cx="914400" cy="731520"/>
            <a:chOff x="5260587" y="3129563"/>
            <a:chExt cx="860866" cy="599121"/>
          </a:xfrm>
        </p:grpSpPr>
        <p:sp>
          <p:nvSpPr>
            <p:cNvPr id="49" name="Rectangle 48">
              <a:extLst>
                <a:ext uri="{FF2B5EF4-FFF2-40B4-BE49-F238E27FC236}">
                  <a16:creationId xmlns:a16="http://schemas.microsoft.com/office/drawing/2014/main" id="{2B01498D-FD2D-4C5C-967D-3950AB099087}"/>
                </a:ext>
              </a:extLst>
            </p:cNvPr>
            <p:cNvSpPr/>
            <p:nvPr/>
          </p:nvSpPr>
          <p:spPr>
            <a:xfrm>
              <a:off x="5262217" y="3590185"/>
              <a:ext cx="857607" cy="138499"/>
            </a:xfrm>
            <a:prstGeom prst="rect">
              <a:avLst/>
            </a:prstGeom>
          </p:spPr>
          <p:txBody>
            <a:bodyPr wrap="none" lIns="0" tIns="45720" rIns="0" bIns="0" anchor="t" anchorCtr="0">
              <a:noAutofit/>
            </a:bodyPr>
            <a:lstStyle/>
            <a:p>
              <a:pPr marL="0" marR="0" lvl="0" indent="0"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ea typeface="MS PGothic" panose="020B0600070205080204" pitchFamily="34" charset="-128"/>
                  <a:cs typeface="Segoe UI" panose="020B0502040204020203" pitchFamily="34" charset="0"/>
                </a:rPr>
                <a:t>Azure Databricks</a:t>
              </a:r>
            </a:p>
          </p:txBody>
        </p:sp>
        <p:pic>
          <p:nvPicPr>
            <p:cNvPr id="51" name="Picture 50">
              <a:extLst>
                <a:ext uri="{FF2B5EF4-FFF2-40B4-BE49-F238E27FC236}">
                  <a16:creationId xmlns:a16="http://schemas.microsoft.com/office/drawing/2014/main" id="{581F9C80-1344-4290-B02E-440F30490C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60587" y="3129563"/>
              <a:ext cx="860866" cy="451476"/>
            </a:xfrm>
            <a:prstGeom prst="rect">
              <a:avLst/>
            </a:prstGeom>
          </p:spPr>
        </p:pic>
      </p:grpSp>
      <p:sp>
        <p:nvSpPr>
          <p:cNvPr id="4" name="TextBox 3">
            <a:extLst>
              <a:ext uri="{FF2B5EF4-FFF2-40B4-BE49-F238E27FC236}">
                <a16:creationId xmlns:a16="http://schemas.microsoft.com/office/drawing/2014/main" id="{38CD7047-942B-4459-A4DF-B626FD36A575}"/>
              </a:ext>
            </a:extLst>
          </p:cNvPr>
          <p:cNvSpPr txBox="1"/>
          <p:nvPr/>
        </p:nvSpPr>
        <p:spPr>
          <a:xfrm>
            <a:off x="7751381" y="980024"/>
            <a:ext cx="4855768" cy="2499017"/>
          </a:xfrm>
          <a:prstGeom prst="rect">
            <a:avLst/>
          </a:prstGeom>
        </p:spPr>
        <p:txBody>
          <a:bodyPr wrap="square" lIns="0" tIns="0" rIns="0" bIns="0" rtlCol="0" anchor="t" anchorCtr="0">
            <a:spAutoFit/>
          </a:bodyPr>
          <a:lstStyle/>
          <a:p>
            <a:pPr>
              <a:lnSpc>
                <a:spcPct val="150000"/>
              </a:lnSpc>
            </a:pPr>
            <a:r>
              <a:rPr lang="en-US" dirty="0"/>
              <a:t>Release Deliverables</a:t>
            </a:r>
          </a:p>
          <a:p>
            <a:pPr marL="342900" indent="-342900">
              <a:lnSpc>
                <a:spcPct val="150000"/>
              </a:lnSpc>
              <a:buAutoNum type="arabicPeriod"/>
            </a:pPr>
            <a:r>
              <a:rPr lang="en-US" sz="1400" dirty="0"/>
              <a:t>Dashboard &amp; Analytics with </a:t>
            </a:r>
            <a:r>
              <a:rPr lang="en-US" sz="1400" b="1" i="1" dirty="0"/>
              <a:t>Power BI</a:t>
            </a:r>
          </a:p>
          <a:p>
            <a:pPr marL="342900" indent="-342900">
              <a:lnSpc>
                <a:spcPct val="150000"/>
              </a:lnSpc>
              <a:buAutoNum type="arabicPeriod"/>
            </a:pPr>
            <a:r>
              <a:rPr lang="en-US" sz="1400" dirty="0"/>
              <a:t>Performance tune data &amp; model in Synapse</a:t>
            </a:r>
            <a:endParaRPr lang="en-US" dirty="0"/>
          </a:p>
          <a:p>
            <a:pPr>
              <a:lnSpc>
                <a:spcPct val="150000"/>
              </a:lnSpc>
            </a:pPr>
            <a:endParaRPr lang="en-US" dirty="0"/>
          </a:p>
          <a:p>
            <a:pPr>
              <a:lnSpc>
                <a:spcPct val="150000"/>
              </a:lnSpc>
            </a:pPr>
            <a:r>
              <a:rPr lang="en-US" dirty="0"/>
              <a:t>Release Goals</a:t>
            </a:r>
          </a:p>
          <a:p>
            <a:pPr marL="342900" indent="-342900">
              <a:lnSpc>
                <a:spcPct val="150000"/>
              </a:lnSpc>
              <a:buAutoNum type="arabicPeriod"/>
            </a:pPr>
            <a:r>
              <a:rPr lang="en-US" sz="1400" dirty="0"/>
              <a:t>Self-service reporting</a:t>
            </a:r>
          </a:p>
          <a:p>
            <a:pPr marL="342900" indent="-342900">
              <a:lnSpc>
                <a:spcPct val="150000"/>
              </a:lnSpc>
              <a:buAutoNum type="arabicPeriod"/>
            </a:pPr>
            <a:r>
              <a:rPr lang="en-US" sz="1400" dirty="0"/>
              <a:t>Always-on SaaS Environment</a:t>
            </a:r>
          </a:p>
        </p:txBody>
      </p:sp>
    </p:spTree>
    <p:extLst>
      <p:ext uri="{BB962C8B-B14F-4D97-AF65-F5344CB8AC3E}">
        <p14:creationId xmlns:p14="http://schemas.microsoft.com/office/powerpoint/2010/main" val="268610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op 9 Tips to Boost Collaboration Within Your eLearning Team ...">
            <a:extLst>
              <a:ext uri="{FF2B5EF4-FFF2-40B4-BE49-F238E27FC236}">
                <a16:creationId xmlns:a16="http://schemas.microsoft.com/office/drawing/2014/main" id="{DCA74670-3420-429E-8804-83B517F81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518" y="0"/>
            <a:ext cx="9710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AD017E-05A7-421A-99DB-A4BD329640B9}"/>
              </a:ext>
            </a:extLst>
          </p:cNvPr>
          <p:cNvSpPr txBox="1"/>
          <p:nvPr/>
        </p:nvSpPr>
        <p:spPr>
          <a:xfrm>
            <a:off x="203200" y="238760"/>
            <a:ext cx="5069840" cy="492443"/>
          </a:xfrm>
          <a:prstGeom prst="rect">
            <a:avLst/>
          </a:prstGeom>
        </p:spPr>
        <p:txBody>
          <a:bodyPr wrap="square" lIns="0" tIns="0" rIns="0" bIns="0" rtlCol="0" anchor="t" anchorCtr="0">
            <a:spAutoFit/>
          </a:bodyPr>
          <a:lstStyle/>
          <a:p>
            <a:r>
              <a:rPr lang="en-US" sz="3200" dirty="0"/>
              <a:t>Data Engineering at Scale</a:t>
            </a:r>
          </a:p>
        </p:txBody>
      </p:sp>
    </p:spTree>
    <p:extLst>
      <p:ext uri="{BB962C8B-B14F-4D97-AF65-F5344CB8AC3E}">
        <p14:creationId xmlns:p14="http://schemas.microsoft.com/office/powerpoint/2010/main" val="120979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223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6C46A3-337A-4773-B470-BEB957B17481}"/>
              </a:ext>
            </a:extLst>
          </p:cNvPr>
          <p:cNvSpPr txBox="1"/>
          <p:nvPr/>
        </p:nvSpPr>
        <p:spPr>
          <a:xfrm>
            <a:off x="4686301" y="1181100"/>
            <a:ext cx="7048500" cy="5219700"/>
          </a:xfrm>
          <a:prstGeom prst="rect">
            <a:avLst/>
          </a:prstGeom>
          <a:solidFill>
            <a:schemeClr val="tx1"/>
          </a:solidFill>
        </p:spPr>
        <p:txBody>
          <a:bodyPr vert="horz" lIns="274320" tIns="182880" rIns="182880" bIns="182880" rtlCol="0" anchorCtr="0">
            <a:normAutofit/>
          </a:bodyPr>
          <a:lstStyle/>
          <a:p>
            <a:pPr defTabSz="914132">
              <a:lnSpc>
                <a:spcPct val="150000"/>
              </a:lnSpc>
              <a:spcAft>
                <a:spcPts val="600"/>
              </a:spcAft>
              <a:buClr>
                <a:schemeClr val="bg1"/>
              </a:buClr>
              <a:buSzPct val="120000"/>
            </a:pPr>
            <a:r>
              <a:rPr lang="en-US" sz="1400" b="0" i="0" kern="1200" dirty="0">
                <a:solidFill>
                  <a:schemeClr val="bg2"/>
                </a:solidFill>
                <a:effectLst/>
                <a:latin typeface="Consolas" panose="020B0609020204030204" pitchFamily="49" charset="0"/>
                <a:ea typeface="Segoe UI Semibold" charset="0"/>
                <a:cs typeface="Segoe UI Semibold" charset="0"/>
              </a:rPr>
              <a:t>Please start   </a:t>
            </a:r>
            <a:r>
              <a:rPr lang="en-US" sz="1400" b="0" i="0" u="sng" kern="1200" dirty="0">
                <a:solidFill>
                  <a:schemeClr val="bg2"/>
                </a:solidFill>
                <a:effectLst/>
                <a:latin typeface="Consolas" panose="020B0609020204030204" pitchFamily="49" charset="0"/>
                <a:ea typeface="Segoe UI Semibold" charset="0"/>
                <a:cs typeface="Segoe UI Semibold" charset="0"/>
              </a:rPr>
              <a:t>Challenge 0</a:t>
            </a:r>
            <a:r>
              <a:rPr lang="en-US" sz="1400" b="0" i="0" kern="1200" dirty="0">
                <a:solidFill>
                  <a:schemeClr val="bg2"/>
                </a:solidFill>
                <a:effectLst/>
                <a:latin typeface="Consolas" panose="020B0609020204030204" pitchFamily="49" charset="0"/>
                <a:ea typeface="Segoe UI Semibold" charset="0"/>
                <a:cs typeface="Segoe UI Semibold" charset="0"/>
              </a:rPr>
              <a:t>   and setup your environment.</a:t>
            </a:r>
          </a:p>
          <a:p>
            <a:pPr defTabSz="914132">
              <a:lnSpc>
                <a:spcPct val="150000"/>
              </a:lnSpc>
              <a:spcAft>
                <a:spcPts val="600"/>
              </a:spcAft>
              <a:buClr>
                <a:schemeClr val="bg1"/>
              </a:buClr>
              <a:buSzPct val="120000"/>
            </a:pPr>
            <a:endParaRPr lang="en-US" sz="1400" b="0" i="0" kern="1200" dirty="0">
              <a:solidFill>
                <a:schemeClr val="bg2"/>
              </a:solidFill>
              <a:effectLst/>
              <a:latin typeface="Consolas" panose="020B0609020204030204" pitchFamily="49" charset="0"/>
              <a:ea typeface="Segoe UI Semibold" charset="0"/>
              <a:cs typeface="Segoe UI Semibold" charset="0"/>
            </a:endParaRPr>
          </a:p>
          <a:p>
            <a:pPr defTabSz="914132">
              <a:lnSpc>
                <a:spcPct val="150000"/>
              </a:lnSpc>
              <a:spcAft>
                <a:spcPts val="600"/>
              </a:spcAft>
              <a:buClr>
                <a:schemeClr val="bg1"/>
              </a:buClr>
              <a:buSzPct val="120000"/>
            </a:pPr>
            <a:r>
              <a:rPr lang="en-US" sz="1400" b="0" i="0" kern="1200" dirty="0">
                <a:solidFill>
                  <a:schemeClr val="bg2"/>
                </a:solidFill>
                <a:effectLst/>
                <a:latin typeface="Consolas" panose="020B0609020204030204" pitchFamily="49" charset="0"/>
                <a:ea typeface="Segoe UI Semibold" charset="0"/>
                <a:cs typeface="Segoe UI Semibold" charset="0"/>
              </a:rPr>
              <a:t>Raise your hand when SQL VM is being deployed</a:t>
            </a:r>
          </a:p>
        </p:txBody>
      </p:sp>
      <p:sp>
        <p:nvSpPr>
          <p:cNvPr id="2" name="Title 1">
            <a:extLst>
              <a:ext uri="{FF2B5EF4-FFF2-40B4-BE49-F238E27FC236}">
                <a16:creationId xmlns:a16="http://schemas.microsoft.com/office/drawing/2014/main" id="{353A570F-F9B8-473B-A327-AE1CC29F5B3C}"/>
              </a:ext>
            </a:extLst>
          </p:cNvPr>
          <p:cNvSpPr>
            <a:spLocks noGrp="1"/>
          </p:cNvSpPr>
          <p:nvPr>
            <p:ph type="title"/>
          </p:nvPr>
        </p:nvSpPr>
        <p:spPr>
          <a:xfrm>
            <a:off x="457200" y="457200"/>
            <a:ext cx="11277599" cy="723900"/>
          </a:xfrm>
        </p:spPr>
        <p:txBody>
          <a:bodyPr vert="horz" lIns="0" tIns="0" rIns="0" bIns="0" rtlCol="0" anchor="t">
            <a:normAutofit/>
          </a:bodyPr>
          <a:lstStyle/>
          <a:p>
            <a:r>
              <a:rPr lang="en-US" b="1" i="0" kern="1200" spc="-100" baseline="0">
                <a:latin typeface="Segoe UI Semibold" charset="0"/>
                <a:ea typeface="Segoe UI Semibold" charset="0"/>
                <a:cs typeface="Segoe UI Semibold" charset="0"/>
              </a:rPr>
              <a:t>Intermission</a:t>
            </a:r>
          </a:p>
        </p:txBody>
      </p:sp>
      <p:pic>
        <p:nvPicPr>
          <p:cNvPr id="5" name="Content Placeholder 4" descr="A close up of a sign&#10;&#10;Description automatically generated">
            <a:extLst>
              <a:ext uri="{FF2B5EF4-FFF2-40B4-BE49-F238E27FC236}">
                <a16:creationId xmlns:a16="http://schemas.microsoft.com/office/drawing/2014/main" id="{74012497-F9E8-4D86-92A5-43025467F5E9}"/>
              </a:ext>
            </a:extLst>
          </p:cNvPr>
          <p:cNvPicPr>
            <a:picLocks noGrp="1" noChangeAspect="1"/>
          </p:cNvPicPr>
          <p:nvPr>
            <p:ph idx="3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1219" y="2599531"/>
            <a:ext cx="3429000" cy="2362200"/>
          </a:xfrm>
        </p:spPr>
      </p:pic>
    </p:spTree>
    <p:extLst>
      <p:ext uri="{BB962C8B-B14F-4D97-AF65-F5344CB8AC3E}">
        <p14:creationId xmlns:p14="http://schemas.microsoft.com/office/powerpoint/2010/main" val="3989763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Placeholder 1">
            <a:extLst>
              <a:ext uri="{FF2B5EF4-FFF2-40B4-BE49-F238E27FC236}">
                <a16:creationId xmlns:a16="http://schemas.microsoft.com/office/drawing/2014/main" id="{E6E49412-C55E-4DAE-A766-7E687325A440}"/>
              </a:ext>
            </a:extLst>
          </p:cNvPr>
          <p:cNvSpPr>
            <a:spLocks noGrp="1"/>
          </p:cNvSpPr>
          <p:nvPr>
            <p:ph type="body" sz="quarter" idx="29"/>
          </p:nvPr>
        </p:nvSpPr>
        <p:spPr>
          <a:xfrm>
            <a:off x="6819900" y="457199"/>
            <a:ext cx="4914900" cy="5923747"/>
          </a:xfrm>
        </p:spPr>
        <p:txBody>
          <a:bodyPr/>
          <a:lstStyle/>
          <a:p>
            <a:r>
              <a:rPr lang="en-US" dirty="0"/>
              <a:t>WHEN: June 9 to 11</a:t>
            </a:r>
            <a:r>
              <a:rPr lang="en-US" baseline="30000" dirty="0"/>
              <a:t>th</a:t>
            </a:r>
            <a:r>
              <a:rPr lang="en-US" dirty="0"/>
              <a:t> </a:t>
            </a:r>
          </a:p>
          <a:p>
            <a:endParaRPr lang="en-US" dirty="0"/>
          </a:p>
          <a:p>
            <a:r>
              <a:rPr lang="en-US" dirty="0"/>
              <a:t>TIME: 10am to 6pm EST</a:t>
            </a:r>
          </a:p>
          <a:p>
            <a:endParaRPr lang="en-US" dirty="0"/>
          </a:p>
          <a:p>
            <a:r>
              <a:rPr lang="en-US" dirty="0"/>
              <a:t>WHERE: Virtual Hack</a:t>
            </a:r>
          </a:p>
          <a:p>
            <a:endParaRPr lang="en-US" dirty="0"/>
          </a:p>
          <a:p>
            <a:r>
              <a:rPr lang="en-US" dirty="0"/>
              <a:t>Registration: </a:t>
            </a:r>
            <a:r>
              <a:rPr lang="en-US" dirty="0">
                <a:hlinkClick r:id="rId3"/>
              </a:rPr>
              <a:t>https://aka.ms/WTHMDWJune2020</a:t>
            </a:r>
            <a:endParaRPr lang="en-US" dirty="0"/>
          </a:p>
          <a:p>
            <a:endParaRPr lang="en-US" dirty="0"/>
          </a:p>
          <a:p>
            <a:r>
              <a:rPr lang="en-US" dirty="0"/>
              <a:t>AKA: What the Hack: Modern Data Warehouse</a:t>
            </a:r>
          </a:p>
          <a:p>
            <a:endParaRPr lang="en-US" dirty="0"/>
          </a:p>
          <a:p>
            <a:r>
              <a:rPr lang="en-US" dirty="0"/>
              <a:t>Brought to you by: OCP Swarm</a:t>
            </a:r>
          </a:p>
        </p:txBody>
      </p:sp>
      <p:sp>
        <p:nvSpPr>
          <p:cNvPr id="2" name="Title 1">
            <a:extLst>
              <a:ext uri="{FF2B5EF4-FFF2-40B4-BE49-F238E27FC236}">
                <a16:creationId xmlns:a16="http://schemas.microsoft.com/office/drawing/2014/main" id="{7A63BCCC-C73D-4748-BFF2-A05D01EFF9AF}"/>
              </a:ext>
            </a:extLst>
          </p:cNvPr>
          <p:cNvSpPr>
            <a:spLocks noGrp="1"/>
          </p:cNvSpPr>
          <p:nvPr>
            <p:ph type="title"/>
          </p:nvPr>
        </p:nvSpPr>
        <p:spPr>
          <a:xfrm>
            <a:off x="473103" y="457200"/>
            <a:ext cx="6346797" cy="1409700"/>
          </a:xfrm>
        </p:spPr>
        <p:txBody>
          <a:bodyPr anchor="t">
            <a:normAutofit/>
          </a:bodyPr>
          <a:lstStyle/>
          <a:p>
            <a:r>
              <a:rPr lang="en-US" sz="3100" b="1" i="0">
                <a:effectLst/>
              </a:rPr>
              <a:t>This Old [Title]House WTH {“Title”: [“Data Ware”, “Data Lake”, “…..”]}</a:t>
            </a:r>
            <a:br>
              <a:rPr lang="en-US" sz="3100" b="1" i="0">
                <a:effectLst/>
              </a:rPr>
            </a:br>
            <a:endParaRPr lang="en-US" sz="3100"/>
          </a:p>
        </p:txBody>
      </p:sp>
      <p:pic>
        <p:nvPicPr>
          <p:cNvPr id="1026" name="Picture 2">
            <a:extLst>
              <a:ext uri="{FF2B5EF4-FFF2-40B4-BE49-F238E27FC236}">
                <a16:creationId xmlns:a16="http://schemas.microsoft.com/office/drawing/2014/main" id="{E2231DEC-7443-40D2-9E1A-D04413A7E99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31" r="3" b="3"/>
          <a:stretch/>
        </p:blipFill>
        <p:spPr bwMode="auto">
          <a:xfrm>
            <a:off x="465151" y="1866900"/>
            <a:ext cx="6354749" cy="4514047"/>
          </a:xfrm>
          <a:prstGeom prst="rect">
            <a:avLst/>
          </a:prstGeom>
          <a:solidFill>
            <a:srgbClr val="FFFFFF"/>
          </a:solidFill>
        </p:spPr>
      </p:pic>
      <p:pic>
        <p:nvPicPr>
          <p:cNvPr id="2050" name="Picture 2">
            <a:extLst>
              <a:ext uri="{FF2B5EF4-FFF2-40B4-BE49-F238E27FC236}">
                <a16:creationId xmlns:a16="http://schemas.microsoft.com/office/drawing/2014/main" id="{D3752AFB-212C-4D32-BD74-2E56D9C71A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53447" y="4897120"/>
            <a:ext cx="1481341" cy="142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04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B2402704-47D9-410B-9DF3-0041BA9EA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28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D74F17A4-D08C-4F18-88DF-8D4F03487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36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jp1">
            <a:extLst>
              <a:ext uri="{FF2B5EF4-FFF2-40B4-BE49-F238E27FC236}">
                <a16:creationId xmlns:a16="http://schemas.microsoft.com/office/drawing/2014/main" id="{B03A784F-8512-4EAA-8BE7-67A7EF748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49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Introduction</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408032"/>
            <a:ext cx="10727141" cy="3633623"/>
          </a:xfrm>
          <a:noFill/>
        </p:spPr>
        <p:txBody>
          <a:bodyPr vert="horz" wrap="square" lIns="182880" tIns="182880" rIns="182880" bIns="182880" rtlCol="0" anchor="t">
            <a:spAutoFit/>
          </a:bodyPr>
          <a:lstStyle/>
          <a:p>
            <a:pPr>
              <a:lnSpc>
                <a:spcPct val="150000"/>
              </a:lnSpc>
              <a:spcBef>
                <a:spcPts val="0"/>
              </a:spcBef>
              <a:spcAft>
                <a:spcPts val="1800"/>
              </a:spcAft>
              <a:buClr>
                <a:srgbClr val="0070C0"/>
              </a:buClr>
              <a:buSzPct val="95000"/>
            </a:pPr>
            <a:r>
              <a:rPr lang="en-US" sz="2400" b="0" i="0" dirty="0">
                <a:solidFill>
                  <a:srgbClr val="24292E"/>
                </a:solidFill>
                <a:effectLst/>
                <a:latin typeface="-apple-system"/>
              </a:rPr>
              <a:t>Modern Data Warehouse is a key upgrade motion for organizations to scale out their on-premise analytical workloads to the cloud. This hack will help data engineers and administrators upgrade their skills to migrate to Azure Synapse Analytics. The hack will be the sequential migration steps required to migrate from on-premise to Synapse Analytics and re-platform attached workloads like ETL and reporting.</a:t>
            </a:r>
            <a:endParaRPr lang="en-US" sz="2400" b="0" dirty="0">
              <a:latin typeface="Segoe UI"/>
              <a:cs typeface="Segoe UI"/>
            </a:endParaRPr>
          </a:p>
        </p:txBody>
      </p:sp>
      <p:pic>
        <p:nvPicPr>
          <p:cNvPr id="8194" name="Picture 2" descr="See the source image">
            <a:extLst>
              <a:ext uri="{FF2B5EF4-FFF2-40B4-BE49-F238E27FC236}">
                <a16:creationId xmlns:a16="http://schemas.microsoft.com/office/drawing/2014/main" id="{8B0566DB-464B-413E-B7FD-D1A33F2523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5049" y="4517676"/>
            <a:ext cx="2501901" cy="209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955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9A16E5-A7C5-41C1-884C-140543C6A19F}"/>
              </a:ext>
            </a:extLst>
          </p:cNvPr>
          <p:cNvSpPr>
            <a:spLocks noGrp="1"/>
          </p:cNvSpPr>
          <p:nvPr>
            <p:ph type="title"/>
          </p:nvPr>
        </p:nvSpPr>
        <p:spPr>
          <a:xfrm>
            <a:off x="457199" y="298173"/>
            <a:ext cx="11277599" cy="635000"/>
          </a:xfrm>
        </p:spPr>
        <p:txBody>
          <a:bodyPr>
            <a:normAutofit/>
          </a:bodyPr>
          <a:lstStyle/>
          <a:p>
            <a:r>
              <a:rPr lang="en-US" dirty="0"/>
              <a:t>Learning Objectives</a:t>
            </a:r>
          </a:p>
        </p:txBody>
      </p:sp>
      <p:sp>
        <p:nvSpPr>
          <p:cNvPr id="12" name="Content Placeholder 11">
            <a:extLst>
              <a:ext uri="{FF2B5EF4-FFF2-40B4-BE49-F238E27FC236}">
                <a16:creationId xmlns:a16="http://schemas.microsoft.com/office/drawing/2014/main" id="{0371E09F-B696-43A1-BAA1-E6346FFBB872}"/>
              </a:ext>
            </a:extLst>
          </p:cNvPr>
          <p:cNvSpPr>
            <a:spLocks noGrp="1"/>
          </p:cNvSpPr>
          <p:nvPr>
            <p:ph idx="32"/>
          </p:nvPr>
        </p:nvSpPr>
        <p:spPr>
          <a:xfrm>
            <a:off x="518615" y="1077832"/>
            <a:ext cx="10727141" cy="4374787"/>
          </a:xfrm>
          <a:noFill/>
        </p:spPr>
        <p:txBody>
          <a:bodyPr vert="horz" wrap="square" lIns="182880" tIns="182880" rIns="182880" bIns="182880" rtlCol="0" anchor="t">
            <a:spAutoFit/>
          </a:bodyPr>
          <a:lstStyle/>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Migrate on-premise Data Warehouse to Azure</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Architect data platform to scale</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Build Batch &amp; real-time pipelines for data movement</a:t>
            </a:r>
          </a:p>
          <a:p>
            <a:pPr marL="514350" indent="-514350">
              <a:lnSpc>
                <a:spcPct val="200000"/>
              </a:lnSpc>
              <a:spcBef>
                <a:spcPts val="0"/>
              </a:spcBef>
              <a:spcAft>
                <a:spcPts val="1800"/>
              </a:spcAft>
              <a:buClr>
                <a:srgbClr val="0070C0"/>
              </a:buClr>
              <a:buSzPct val="95000"/>
              <a:buAutoNum type="arabicPeriod"/>
            </a:pPr>
            <a:r>
              <a:rPr lang="en-US" b="0" dirty="0">
                <a:latin typeface="Segoe UI"/>
                <a:cs typeface="Segoe UI"/>
              </a:rPr>
              <a:t>Design Synapse for optimal performance</a:t>
            </a:r>
          </a:p>
        </p:txBody>
      </p:sp>
    </p:spTree>
    <p:extLst>
      <p:ext uri="{BB962C8B-B14F-4D97-AF65-F5344CB8AC3E}">
        <p14:creationId xmlns:p14="http://schemas.microsoft.com/office/powerpoint/2010/main" val="63900305"/>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10.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1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4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7.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8.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9.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6C57D00498EC4C8ADD1559F837A1D5" ma:contentTypeVersion="17" ma:contentTypeDescription="Create a new document." ma:contentTypeScope="" ma:versionID="37c4035d23bdacf1af6e2a611a53cceb">
  <xsd:schema xmlns:xsd="http://www.w3.org/2001/XMLSchema" xmlns:xs="http://www.w3.org/2001/XMLSchema" xmlns:p="http://schemas.microsoft.com/office/2006/metadata/properties" xmlns:ns1="http://schemas.microsoft.com/sharepoint/v3" xmlns:ns3="83f7b889-c6a2-4009-beba-60ff6a5f6eb9" xmlns:ns4="660204d6-4919-405f-8eaf-38be54a40d2c" targetNamespace="http://schemas.microsoft.com/office/2006/metadata/properties" ma:root="true" ma:fieldsID="6610148a5a17a1bafd12bc866a623172" ns1:_="" ns3:_="" ns4:_="">
    <xsd:import namespace="http://schemas.microsoft.com/sharepoint/v3"/>
    <xsd:import namespace="83f7b889-c6a2-4009-beba-60ff6a5f6eb9"/>
    <xsd:import namespace="660204d6-4919-405f-8eaf-38be54a40d2c"/>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7b889-c6a2-4009-beba-60ff6a5f6e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60204d6-4919-405f-8eaf-38be54a40d2c"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EF98B9-A0BA-498B-8633-F95DE292CC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f7b889-c6a2-4009-beba-60ff6a5f6eb9"/>
    <ds:schemaRef ds:uri="660204d6-4919-405f-8eaf-38be54a40d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0D356-E601-4D10-90F6-536FDCA3FCE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1002</Words>
  <Application>Microsoft Office PowerPoint</Application>
  <PresentationFormat>Widescreen</PresentationFormat>
  <Paragraphs>218</Paragraphs>
  <Slides>22</Slides>
  <Notes>12</Notes>
  <HiddenSlides>0</HiddenSlides>
  <MMClips>1</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22</vt:i4>
      </vt:variant>
    </vt:vector>
  </HeadingPairs>
  <TitlesOfParts>
    <vt:vector size="47" baseType="lpstr">
      <vt:lpstr>.AppleSystemUIFont</vt:lpstr>
      <vt:lpstr>-apple-system</vt:lpstr>
      <vt:lpstr>Arial</vt:lpstr>
      <vt:lpstr>Calibri</vt:lpstr>
      <vt:lpstr>Consolas</vt:lpstr>
      <vt:lpstr>Segoe Pro</vt:lpstr>
      <vt:lpstr>Segoe Pro Semibold</vt:lpstr>
      <vt:lpstr>Segoe Semibold</vt:lpstr>
      <vt:lpstr>Segoe UI</vt:lpstr>
      <vt:lpstr>Segoe UI Light</vt:lpstr>
      <vt:lpstr>Segoe UI Semibold</vt:lpstr>
      <vt:lpstr>Segoe UI Semilight</vt:lpstr>
      <vt:lpstr>Wingdings</vt:lpstr>
      <vt:lpstr>Azure Dev Dark - 2018H2</vt:lpstr>
      <vt:lpstr>Azure Dev Light - 2018H2</vt:lpstr>
      <vt:lpstr>Azure Dev Titles and Headers - 2018H2</vt:lpstr>
      <vt:lpstr>1_White Template</vt:lpstr>
      <vt:lpstr>Azure PPT Template - 2018</vt:lpstr>
      <vt:lpstr>4_White Template</vt:lpstr>
      <vt:lpstr>2_White Template</vt:lpstr>
      <vt:lpstr>1_White Template</vt:lpstr>
      <vt:lpstr>Microsoft 365 PPT Template - 2018</vt:lpstr>
      <vt:lpstr>2_WHITE TEMPLATE</vt:lpstr>
      <vt:lpstr>Black Template</vt:lpstr>
      <vt:lpstr>1_White Template</vt:lpstr>
      <vt:lpstr>Modern Data Warehouse</vt:lpstr>
      <vt:lpstr>Introductions</vt:lpstr>
      <vt:lpstr>Intermission</vt:lpstr>
      <vt:lpstr>This Old [Title]House WTH {“Title”: [“Data Ware”, “Data Lake”, “…..”]} </vt:lpstr>
      <vt:lpstr>PowerPoint Presentation</vt:lpstr>
      <vt:lpstr>PowerPoint Presentation</vt:lpstr>
      <vt:lpstr>PowerPoint Presentation</vt:lpstr>
      <vt:lpstr>Introduction</vt:lpstr>
      <vt:lpstr>Learning Objectives</vt:lpstr>
      <vt:lpstr>Challenges</vt:lpstr>
      <vt:lpstr>Traditional Data Warehouse</vt:lpstr>
      <vt:lpstr>Traditional Data Warehouse</vt:lpstr>
      <vt:lpstr>Modern Data Warehouse</vt:lpstr>
      <vt:lpstr>Reason for a Data Lake</vt:lpstr>
      <vt:lpstr>Enterprise Launch</vt:lpstr>
      <vt:lpstr>Modern Data Warehouse WTH (Phase I)</vt:lpstr>
      <vt:lpstr>Modern Data Warehouse WTH (Phase 2)</vt:lpstr>
      <vt:lpstr>Modern Data Warehouse WTH (Phase 3)</vt:lpstr>
      <vt:lpstr>Modern Data Warehouse WTH (Phase 4)</vt:lpstr>
      <vt:lpstr>Modern Data Warehouse WTH (End State)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2020-05-29T13:28:43Z</dcterms:created>
  <dcterms:modified xsi:type="dcterms:W3CDTF">2020-05-29T13:30:02Z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2020-05-29T13:29:50Z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53607720-52b0-422f-acc8-5504c924e7b9</vt:lpwstr>
  </property>
  <property fmtid="{D5CDD505-2E9C-101B-9397-08002B2CF9AE}" pid="8" name="MSIP_Label_f42aa342-8706-4288-bd11-ebb85995028c_ContentBits">
    <vt:lpwstr>0</vt:lpwstr>
  </property>
</Properties>
</file>